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 id="2147483675" r:id="rId2"/>
    <p:sldMasterId id="2147483706" r:id="rId3"/>
    <p:sldMasterId id="2147483719" r:id="rId4"/>
    <p:sldMasterId id="2147483738" r:id="rId5"/>
    <p:sldMasterId id="2147483757" r:id="rId6"/>
  </p:sldMasterIdLst>
  <p:notesMasterIdLst>
    <p:notesMasterId r:id="rId37"/>
  </p:notesMasterIdLst>
  <p:sldIdLst>
    <p:sldId id="256" r:id="rId7"/>
    <p:sldId id="257" r:id="rId8"/>
    <p:sldId id="258" r:id="rId9"/>
    <p:sldId id="260" r:id="rId10"/>
    <p:sldId id="275" r:id="rId11"/>
    <p:sldId id="297" r:id="rId12"/>
    <p:sldId id="1064" r:id="rId13"/>
    <p:sldId id="1066" r:id="rId14"/>
    <p:sldId id="1067" r:id="rId15"/>
    <p:sldId id="261" r:id="rId16"/>
    <p:sldId id="306" r:id="rId17"/>
    <p:sldId id="1068" r:id="rId18"/>
    <p:sldId id="262" r:id="rId19"/>
    <p:sldId id="263" r:id="rId20"/>
    <p:sldId id="873" r:id="rId21"/>
    <p:sldId id="264" r:id="rId22"/>
    <p:sldId id="1063" r:id="rId23"/>
    <p:sldId id="271" r:id="rId24"/>
    <p:sldId id="1061" r:id="rId25"/>
    <p:sldId id="259" r:id="rId26"/>
    <p:sldId id="265" r:id="rId27"/>
    <p:sldId id="1069" r:id="rId28"/>
    <p:sldId id="1070" r:id="rId29"/>
    <p:sldId id="266" r:id="rId30"/>
    <p:sldId id="267" r:id="rId31"/>
    <p:sldId id="268" r:id="rId32"/>
    <p:sldId id="269" r:id="rId33"/>
    <p:sldId id="896" r:id="rId34"/>
    <p:sldId id="293" r:id="rId35"/>
    <p:sldId id="270" r:id="rId36"/>
  </p:sldIdLst>
  <p:sldSz cx="12192000" cy="6858000"/>
  <p:notesSz cx="6858000" cy="12192000"/>
  <p:embeddedFontLst>
    <p:embeddedFont>
      <p:font typeface="Nunito Sans" pitchFamily="2" charset="0"/>
      <p:regular r:id="rId38"/>
      <p:bold r:id="rId39"/>
      <p:italic r:id="rId40"/>
      <p:boldItalic r:id="rId41"/>
    </p:embeddedFont>
    <p:embeddedFont>
      <p:font typeface="Nunito Sans Bold" charset="0"/>
      <p:regular r:id="rId42"/>
    </p:embeddedFont>
    <p:embeddedFont>
      <p:font typeface="Nunito Sans Light" pitchFamily="2" charset="0"/>
      <p:regular r:id="rId43"/>
      <p:italic r:id="rId44"/>
    </p:embeddedFont>
    <p:embeddedFont>
      <p:font typeface="Palatino Linotype" panose="02040502050505030304" pitchFamily="18" charset="0"/>
      <p:regular r:id="rId45"/>
      <p:bold r:id="rId46"/>
      <p:italic r:id="rId47"/>
      <p:boldItalic r:id="rId48"/>
    </p:embeddedFont>
    <p:embeddedFont>
      <p:font typeface="Wingdings 2" panose="05020102010507070707" pitchFamily="18" charset="2"/>
      <p:regular r:id="rId49"/>
    </p:embeddedFont>
    <p:embeddedFont>
      <p:font typeface="微軟正黑體" panose="020B0604030504040204" pitchFamily="34" charset="-120"/>
      <p:regular r:id="rId50"/>
      <p:bold r:id="rId51"/>
    </p:embeddedFont>
    <p:embeddedFont>
      <p:font typeface="標楷體" panose="03000509000000000000" pitchFamily="65" charset="-120"/>
      <p:regular r:id="rId52"/>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17" autoAdjust="0"/>
    <p:restoredTop sz="94610"/>
  </p:normalViewPr>
  <p:slideViewPr>
    <p:cSldViewPr snapToGrid="0" snapToObjects="1">
      <p:cViewPr varScale="1">
        <p:scale>
          <a:sx n="74" d="100"/>
          <a:sy n="74" d="100"/>
        </p:scale>
        <p:origin x="356" y="-2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font" Target="fonts/font2.fntdata"/><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font" Target="fonts/font7.fntdata"/><Relationship Id="rId52" Type="http://schemas.openxmlformats.org/officeDocument/2006/relationships/font" Target="fonts/font15.fntdata"/><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font" Target="fonts/font14.fntdata"/><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4.xml"/><Relationship Id="rId41" Type="http://schemas.openxmlformats.org/officeDocument/2006/relationships/font" Target="fonts/font4.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1635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1</a:t>
            </a:r>
            <a:r>
              <a:rPr lang="zh-TW" altLang="en-US" dirty="0"/>
              <a:t>運作系所或環安室依據網路上具有公信力之單位所出具之安全資料表與廠內安全資料表進行比對，若發現有不同則盡可能進行外部諮詢與求證。</a:t>
            </a:r>
            <a:r>
              <a:rPr lang="en-US" altLang="zh-TW" dirty="0"/>
              <a:t>(</a:t>
            </a:r>
            <a:r>
              <a:rPr lang="zh-TW" altLang="en-US" dirty="0"/>
              <a:t>可至勞動部職業安全衛生署</a:t>
            </a:r>
            <a:r>
              <a:rPr lang="en-US" altLang="zh-TW" dirty="0"/>
              <a:t>GHS</a:t>
            </a:r>
            <a:r>
              <a:rPr lang="zh-TW" altLang="en-US" dirty="0"/>
              <a:t>平台查詢。</a:t>
            </a:r>
            <a:r>
              <a:rPr lang="en-US" altLang="zh-TW" dirty="0"/>
              <a:t>)</a:t>
            </a:r>
          </a:p>
          <a:p>
            <a:r>
              <a:rPr lang="en-US" altLang="zh-TW" dirty="0"/>
              <a:t>2</a:t>
            </a:r>
            <a:r>
              <a:rPr lang="zh-TW" altLang="en-US" dirty="0"/>
              <a:t>若有更新必要則更新內容，並於安全資料表的「十六、其他資料」之「製表人」及「製表單位」應填寫運作系所或環安室之資料。後續將現場舊的安全資料表收回，發出新的安全資料表。舊的安全資料表留存一份，蓋上作廢章並註記日期，紀錄留存</a:t>
            </a:r>
            <a:r>
              <a:rPr lang="en-US" altLang="zh-TW" dirty="0"/>
              <a:t>3</a:t>
            </a:r>
            <a:r>
              <a:rPr lang="zh-TW" altLang="en-US" dirty="0"/>
              <a:t>年以上。</a:t>
            </a:r>
          </a:p>
        </p:txBody>
      </p:sp>
      <p:sp>
        <p:nvSpPr>
          <p:cNvPr id="4" name="投影片編號版面配置區 3"/>
          <p:cNvSpPr>
            <a:spLocks noGrp="1"/>
          </p:cNvSpPr>
          <p:nvPr>
            <p:ph type="sldNum" sz="quarter" idx="5"/>
          </p:nvPr>
        </p:nvSpPr>
        <p:spPr/>
        <p:txBody>
          <a:bodyPr/>
          <a:lstStyle/>
          <a:p>
            <a:fld id="{4BEBDAA8-6DA3-4777-8557-A752C217246F}" type="slidenum">
              <a:rPr lang="zh-TW" altLang="en-US" smtClean="0"/>
              <a:t>7</a:t>
            </a:fld>
            <a:endParaRPr lang="zh-TW" altLang="en-US"/>
          </a:p>
        </p:txBody>
      </p:sp>
    </p:spTree>
    <p:extLst>
      <p:ext uri="{BB962C8B-B14F-4D97-AF65-F5344CB8AC3E}">
        <p14:creationId xmlns:p14="http://schemas.microsoft.com/office/powerpoint/2010/main" val="43416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200" b="1" u="sng">
                <a:solidFill>
                  <a:schemeClr val="tx1"/>
                </a:solidFill>
                <a:latin typeface="新細明體" panose="02020500000000000000" pitchFamily="18" charset="-120"/>
                <a:ea typeface="新細明體" panose="02020500000000000000" pitchFamily="18" charset="-120"/>
              </a:defRPr>
            </a:lvl1pPr>
            <a:lvl2pPr marL="804986" indent="-309610">
              <a:defRPr kumimoji="1" sz="2200" b="1" u="sng">
                <a:solidFill>
                  <a:schemeClr val="tx1"/>
                </a:solidFill>
                <a:latin typeface="新細明體" panose="02020500000000000000" pitchFamily="18" charset="-120"/>
                <a:ea typeface="新細明體" panose="02020500000000000000" pitchFamily="18" charset="-120"/>
              </a:defRPr>
            </a:lvl2pPr>
            <a:lvl3pPr marL="1238441" indent="-247688">
              <a:defRPr kumimoji="1" sz="2200" b="1" u="sng">
                <a:solidFill>
                  <a:schemeClr val="tx1"/>
                </a:solidFill>
                <a:latin typeface="新細明體" panose="02020500000000000000" pitchFamily="18" charset="-120"/>
                <a:ea typeface="新細明體" panose="02020500000000000000" pitchFamily="18" charset="-120"/>
              </a:defRPr>
            </a:lvl3pPr>
            <a:lvl4pPr marL="1733817" indent="-247688">
              <a:defRPr kumimoji="1" sz="2200" b="1" u="sng">
                <a:solidFill>
                  <a:schemeClr val="tx1"/>
                </a:solidFill>
                <a:latin typeface="新細明體" panose="02020500000000000000" pitchFamily="18" charset="-120"/>
                <a:ea typeface="新細明體" panose="02020500000000000000" pitchFamily="18" charset="-120"/>
              </a:defRPr>
            </a:lvl4pPr>
            <a:lvl5pPr marL="2229193" indent="-247688">
              <a:defRPr kumimoji="1" sz="2200" b="1" u="sng">
                <a:solidFill>
                  <a:schemeClr val="tx1"/>
                </a:solidFill>
                <a:latin typeface="新細明體" panose="02020500000000000000" pitchFamily="18" charset="-120"/>
                <a:ea typeface="新細明體" panose="02020500000000000000" pitchFamily="18" charset="-120"/>
              </a:defRPr>
            </a:lvl5pPr>
            <a:lvl6pPr marL="2724569" indent="-247688" eaLnBrk="0" fontAlgn="base" hangingPunct="0">
              <a:spcBef>
                <a:spcPct val="0"/>
              </a:spcBef>
              <a:spcAft>
                <a:spcPct val="0"/>
              </a:spcAft>
              <a:buClr>
                <a:srgbClr val="FF3300"/>
              </a:buClr>
              <a:buChar char="•"/>
              <a:defRPr kumimoji="1" sz="2200" b="1" u="sng">
                <a:solidFill>
                  <a:schemeClr val="tx1"/>
                </a:solidFill>
                <a:latin typeface="新細明體" panose="02020500000000000000" pitchFamily="18" charset="-120"/>
                <a:ea typeface="新細明體" panose="02020500000000000000" pitchFamily="18" charset="-120"/>
              </a:defRPr>
            </a:lvl6pPr>
            <a:lvl7pPr marL="3219945" indent="-247688" eaLnBrk="0" fontAlgn="base" hangingPunct="0">
              <a:spcBef>
                <a:spcPct val="0"/>
              </a:spcBef>
              <a:spcAft>
                <a:spcPct val="0"/>
              </a:spcAft>
              <a:buClr>
                <a:srgbClr val="FF3300"/>
              </a:buClr>
              <a:buChar char="•"/>
              <a:defRPr kumimoji="1" sz="2200" b="1" u="sng">
                <a:solidFill>
                  <a:schemeClr val="tx1"/>
                </a:solidFill>
                <a:latin typeface="新細明體" panose="02020500000000000000" pitchFamily="18" charset="-120"/>
                <a:ea typeface="新細明體" panose="02020500000000000000" pitchFamily="18" charset="-120"/>
              </a:defRPr>
            </a:lvl7pPr>
            <a:lvl8pPr marL="3715322" indent="-247688" eaLnBrk="0" fontAlgn="base" hangingPunct="0">
              <a:spcBef>
                <a:spcPct val="0"/>
              </a:spcBef>
              <a:spcAft>
                <a:spcPct val="0"/>
              </a:spcAft>
              <a:buClr>
                <a:srgbClr val="FF3300"/>
              </a:buClr>
              <a:buChar char="•"/>
              <a:defRPr kumimoji="1" sz="2200" b="1" u="sng">
                <a:solidFill>
                  <a:schemeClr val="tx1"/>
                </a:solidFill>
                <a:latin typeface="新細明體" panose="02020500000000000000" pitchFamily="18" charset="-120"/>
                <a:ea typeface="新細明體" panose="02020500000000000000" pitchFamily="18" charset="-120"/>
              </a:defRPr>
            </a:lvl8pPr>
            <a:lvl9pPr marL="4210698" indent="-247688" eaLnBrk="0" fontAlgn="base" hangingPunct="0">
              <a:spcBef>
                <a:spcPct val="0"/>
              </a:spcBef>
              <a:spcAft>
                <a:spcPct val="0"/>
              </a:spcAft>
              <a:buClr>
                <a:srgbClr val="FF3300"/>
              </a:buClr>
              <a:buChar char="•"/>
              <a:defRPr kumimoji="1" sz="2200" b="1" u="sng">
                <a:solidFill>
                  <a:schemeClr val="tx1"/>
                </a:solidFill>
                <a:latin typeface="新細明體" panose="02020500000000000000" pitchFamily="18" charset="-120"/>
                <a:ea typeface="新細明體" panose="02020500000000000000" pitchFamily="18" charset="-12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CB0A3F9-946F-4573-ABD4-3AC3098CE59F}" type="slidenum">
              <a:rPr kumimoji="1" lang="en-US" altLang="zh-TW" sz="1300" b="0" i="0" u="none" strike="noStrike" kern="1200" cap="none" spc="0" normalizeH="0" baseline="0" noProof="0">
                <a:ln>
                  <a:noFill/>
                </a:ln>
                <a:solidFill>
                  <a:srgbClr val="000000"/>
                </a:solidFill>
                <a:effectLst/>
                <a:uLnTx/>
                <a:uFillTx/>
                <a:latin typeface="Arial" panose="020B0604020202020204" pitchFamily="34" charset="0"/>
                <a:ea typeface="新細明體" panose="02020500000000000000" pitchFamily="18" charset="-120"/>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1" lang="en-US" altLang="zh-TW" sz="1300" b="0" i="0" u="none" strike="noStrike" kern="1200" cap="none" spc="0" normalizeH="0" baseline="0" noProof="0">
              <a:ln>
                <a:noFill/>
              </a:ln>
              <a:solidFill>
                <a:srgbClr val="000000"/>
              </a:solidFill>
              <a:effectLst/>
              <a:uLnTx/>
              <a:uFillTx/>
              <a:latin typeface="Arial" panose="020B0604020202020204" pitchFamily="34" charset="0"/>
              <a:ea typeface="新細明體" panose="02020500000000000000" pitchFamily="18" charset="-120"/>
              <a:cs typeface="+mn-cs"/>
            </a:endParaRPr>
          </a:p>
        </p:txBody>
      </p:sp>
      <p:sp>
        <p:nvSpPr>
          <p:cNvPr id="98307" name="Rectangle 2"/>
          <p:cNvSpPr>
            <a:spLocks noGrp="1" noRot="1" noChangeAspect="1" noChangeArrowheads="1" noTextEdit="1"/>
          </p:cNvSpPr>
          <p:nvPr>
            <p:ph type="sldImg"/>
          </p:nvPr>
        </p:nvSpPr>
        <p:spPr>
          <a:xfrm>
            <a:off x="188913" y="795338"/>
            <a:ext cx="6786562" cy="3817937"/>
          </a:xfrm>
          <a:ln/>
        </p:spPr>
      </p:sp>
      <p:sp>
        <p:nvSpPr>
          <p:cNvPr id="98308" name="Rectangle 3"/>
          <p:cNvSpPr>
            <a:spLocks noGrp="1" noChangeArrowheads="1"/>
          </p:cNvSpPr>
          <p:nvPr>
            <p:ph type="body" idx="1"/>
          </p:nvPr>
        </p:nvSpPr>
        <p:spPr>
          <a:xfrm>
            <a:off x="976809" y="4850780"/>
            <a:ext cx="5211291" cy="461268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TW"/>
              <a:t>	</a:t>
            </a:r>
            <a:r>
              <a:rPr lang="zh-TW" altLang="en-US" sz="3500">
                <a:ea typeface="標楷體" panose="03000509000000000000" pitchFamily="65" charset="-120"/>
              </a:rPr>
              <a:t>廢棄物相容表上列出各種廢棄物互相混合時所可能發生之反應。有反應就表示該兩種廢棄物不相容，例如產生熱、起火、產生無毒和不易燃氣體、產生有毒氣體、產生易燃氣體、爆炸、劇烈聚合作用及一些不確定的危害性。</a:t>
            </a:r>
          </a:p>
        </p:txBody>
      </p:sp>
    </p:spTree>
    <p:extLst>
      <p:ext uri="{BB962C8B-B14F-4D97-AF65-F5344CB8AC3E}">
        <p14:creationId xmlns:p14="http://schemas.microsoft.com/office/powerpoint/2010/main" val="1663089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896516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master 1">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E6E6E6"/>
          </a:solidFill>
          <a:ln/>
        </p:spPr>
      </p:sp>
      <p:sp>
        <p:nvSpPr>
          <p:cNvPr id="3" name="Shape 1"/>
          <p:cNvSpPr/>
          <p:nvPr/>
        </p:nvSpPr>
        <p:spPr>
          <a:xfrm>
            <a:off x="0" y="0"/>
            <a:ext cx="12191695" cy="6858000"/>
          </a:xfrm>
          <a:prstGeom prst="rect">
            <a:avLst/>
          </a:prstGeom>
          <a:solidFill>
            <a:srgbClr val="FFFFFF"/>
          </a:solid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blank">
  <p:cSld name="空白">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8A87A34-81AB-432B-8DAE-1953F412C126}" type="datetimeFigureOut">
              <a:rPr lang="en-US" smtClean="0"/>
              <a:t>7/23/2026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80145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cSld name="標題投影片">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049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32525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571481"/>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2214554"/>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a:extLst>
              <a:ext uri="{FF2B5EF4-FFF2-40B4-BE49-F238E27FC236}">
                <a16:creationId xmlns:a16="http://schemas.microsoft.com/office/drawing/2014/main" id="{642F4BBF-4FB7-4B17-AD86-87A83D5FD615}"/>
              </a:ext>
            </a:extLst>
          </p:cNvPr>
          <p:cNvSpPr>
            <a:spLocks noGrp="1"/>
          </p:cNvSpPr>
          <p:nvPr>
            <p:ph type="dt" sz="half" idx="10"/>
          </p:nvPr>
        </p:nvSpPr>
        <p:spPr/>
        <p:txBody>
          <a:bodyPr/>
          <a:lstStyle>
            <a:lvl1pPr>
              <a:defRPr/>
            </a:lvl1pPr>
          </a:lstStyle>
          <a:p>
            <a:pPr>
              <a:defRPr/>
            </a:pPr>
            <a:fld id="{E973FBE9-72BA-473E-AE8A-28195EF6281F}" type="datetimeFigureOut">
              <a:rPr lang="zh-TW" altLang="en-US"/>
              <a:pPr>
                <a:defRPr/>
              </a:pPr>
              <a:t>2026/7/23</a:t>
            </a:fld>
            <a:endParaRPr lang="zh-TW" altLang="en-US"/>
          </a:p>
        </p:txBody>
      </p:sp>
      <p:sp>
        <p:nvSpPr>
          <p:cNvPr id="5" name="頁尾版面配置區 4">
            <a:extLst>
              <a:ext uri="{FF2B5EF4-FFF2-40B4-BE49-F238E27FC236}">
                <a16:creationId xmlns:a16="http://schemas.microsoft.com/office/drawing/2014/main" id="{2FE97050-75CA-44A9-9369-1E3873146F3A}"/>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73128558-E843-4CA7-A875-29E2951074DC}"/>
              </a:ext>
            </a:extLst>
          </p:cNvPr>
          <p:cNvSpPr>
            <a:spLocks noGrp="1"/>
          </p:cNvSpPr>
          <p:nvPr>
            <p:ph type="sldNum" sz="quarter" idx="12"/>
          </p:nvPr>
        </p:nvSpPr>
        <p:spPr/>
        <p:txBody>
          <a:bodyPr/>
          <a:lstStyle>
            <a:lvl1pPr>
              <a:defRPr/>
            </a:lvl1pPr>
          </a:lstStyle>
          <a:p>
            <a:pPr>
              <a:defRPr/>
            </a:pPr>
            <a:fld id="{D049975C-FF83-43F6-9B57-1CF701E2726A}" type="slidenum">
              <a:rPr lang="zh-TW" altLang="en-US"/>
              <a:pPr>
                <a:defRPr/>
              </a:pPr>
              <a:t>‹#›</a:t>
            </a:fld>
            <a:endParaRPr lang="zh-TW" altLang="en-US"/>
          </a:p>
        </p:txBody>
      </p:sp>
    </p:spTree>
    <p:extLst>
      <p:ext uri="{BB962C8B-B14F-4D97-AF65-F5344CB8AC3E}">
        <p14:creationId xmlns:p14="http://schemas.microsoft.com/office/powerpoint/2010/main" val="2437966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609600" y="274638"/>
            <a:ext cx="7010411" cy="939784"/>
          </a:xfrm>
        </p:spPr>
        <p:txBody>
          <a:bodyPr/>
          <a:lstStyle/>
          <a:p>
            <a:r>
              <a:rPr lang="zh-TW" altLang="en-US" dirty="0"/>
              <a:t>按一下以編輯母片標題樣式</a:t>
            </a:r>
          </a:p>
        </p:txBody>
      </p:sp>
      <p:sp>
        <p:nvSpPr>
          <p:cNvPr id="3" name="內容版面配置區 2"/>
          <p:cNvSpPr>
            <a:spLocks noGrp="1"/>
          </p:cNvSpPr>
          <p:nvPr>
            <p:ph idx="1"/>
          </p:nvPr>
        </p:nvSpPr>
        <p:spPr>
          <a:xfrm>
            <a:off x="1047715" y="1600201"/>
            <a:ext cx="10096571" cy="4400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a:extLst>
              <a:ext uri="{FF2B5EF4-FFF2-40B4-BE49-F238E27FC236}">
                <a16:creationId xmlns:a16="http://schemas.microsoft.com/office/drawing/2014/main" id="{0C73B0D0-4C20-49D9-91D6-B2862C122AC7}"/>
              </a:ext>
            </a:extLst>
          </p:cNvPr>
          <p:cNvSpPr>
            <a:spLocks noGrp="1"/>
          </p:cNvSpPr>
          <p:nvPr>
            <p:ph type="dt" sz="half" idx="10"/>
          </p:nvPr>
        </p:nvSpPr>
        <p:spPr/>
        <p:txBody>
          <a:bodyPr/>
          <a:lstStyle>
            <a:lvl1pPr>
              <a:defRPr/>
            </a:lvl1pPr>
          </a:lstStyle>
          <a:p>
            <a:pPr>
              <a:defRPr/>
            </a:pPr>
            <a:fld id="{D1D8CDDD-4989-4BE9-A517-3EF8B6024301}" type="datetimeFigureOut">
              <a:rPr lang="zh-TW" altLang="en-US"/>
              <a:pPr>
                <a:defRPr/>
              </a:pPr>
              <a:t>2026/7/23</a:t>
            </a:fld>
            <a:endParaRPr lang="zh-TW" altLang="en-US"/>
          </a:p>
        </p:txBody>
      </p:sp>
      <p:sp>
        <p:nvSpPr>
          <p:cNvPr id="5" name="頁尾版面配置區 4">
            <a:extLst>
              <a:ext uri="{FF2B5EF4-FFF2-40B4-BE49-F238E27FC236}">
                <a16:creationId xmlns:a16="http://schemas.microsoft.com/office/drawing/2014/main" id="{BDF4C45E-F9E1-46BC-A6C9-6598C1004425}"/>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C774C77A-D73A-4FD6-B5ED-6C375C4B991B}"/>
              </a:ext>
            </a:extLst>
          </p:cNvPr>
          <p:cNvSpPr>
            <a:spLocks noGrp="1"/>
          </p:cNvSpPr>
          <p:nvPr>
            <p:ph type="sldNum" sz="quarter" idx="12"/>
          </p:nvPr>
        </p:nvSpPr>
        <p:spPr/>
        <p:txBody>
          <a:bodyPr/>
          <a:lstStyle>
            <a:lvl1pPr>
              <a:defRPr/>
            </a:lvl1pPr>
          </a:lstStyle>
          <a:p>
            <a:pPr>
              <a:defRPr/>
            </a:pPr>
            <a:fld id="{9F485EF5-0A42-41FE-B0C2-5EF3C7F0B9E6}" type="slidenum">
              <a:rPr lang="zh-TW" altLang="en-US"/>
              <a:pPr>
                <a:defRPr/>
              </a:pPr>
              <a:t>‹#›</a:t>
            </a:fld>
            <a:endParaRPr lang="zh-TW" altLang="en-US"/>
          </a:p>
        </p:txBody>
      </p:sp>
    </p:spTree>
    <p:extLst>
      <p:ext uri="{BB962C8B-B14F-4D97-AF65-F5344CB8AC3E}">
        <p14:creationId xmlns:p14="http://schemas.microsoft.com/office/powerpoint/2010/main" val="1179058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a:extLst>
              <a:ext uri="{FF2B5EF4-FFF2-40B4-BE49-F238E27FC236}">
                <a16:creationId xmlns:a16="http://schemas.microsoft.com/office/drawing/2014/main" id="{B949CDF4-A19C-4EF4-BB76-58F64591C2F0}"/>
              </a:ext>
            </a:extLst>
          </p:cNvPr>
          <p:cNvSpPr>
            <a:spLocks noGrp="1"/>
          </p:cNvSpPr>
          <p:nvPr>
            <p:ph type="dt" sz="half" idx="10"/>
          </p:nvPr>
        </p:nvSpPr>
        <p:spPr/>
        <p:txBody>
          <a:bodyPr/>
          <a:lstStyle>
            <a:lvl1pPr>
              <a:defRPr/>
            </a:lvl1pPr>
          </a:lstStyle>
          <a:p>
            <a:pPr>
              <a:defRPr/>
            </a:pPr>
            <a:fld id="{9CEF55ED-4AD2-4F00-93A3-8B346E2A3E8E}" type="datetimeFigureOut">
              <a:rPr lang="zh-TW" altLang="en-US"/>
              <a:pPr>
                <a:defRPr/>
              </a:pPr>
              <a:t>2026/7/23</a:t>
            </a:fld>
            <a:endParaRPr lang="zh-TW" altLang="en-US"/>
          </a:p>
        </p:txBody>
      </p:sp>
      <p:sp>
        <p:nvSpPr>
          <p:cNvPr id="5" name="頁尾版面配置區 4">
            <a:extLst>
              <a:ext uri="{FF2B5EF4-FFF2-40B4-BE49-F238E27FC236}">
                <a16:creationId xmlns:a16="http://schemas.microsoft.com/office/drawing/2014/main" id="{700E9EAB-A938-4403-A7C5-7EF9695011A0}"/>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60BAF7AC-ACF2-4264-B050-AA400A51792A}"/>
              </a:ext>
            </a:extLst>
          </p:cNvPr>
          <p:cNvSpPr>
            <a:spLocks noGrp="1"/>
          </p:cNvSpPr>
          <p:nvPr>
            <p:ph type="sldNum" sz="quarter" idx="12"/>
          </p:nvPr>
        </p:nvSpPr>
        <p:spPr/>
        <p:txBody>
          <a:bodyPr/>
          <a:lstStyle>
            <a:lvl1pPr>
              <a:defRPr/>
            </a:lvl1pPr>
          </a:lstStyle>
          <a:p>
            <a:pPr>
              <a:defRPr/>
            </a:pPr>
            <a:fld id="{EA8A8D1B-561A-488D-8977-D99062ABC35A}" type="slidenum">
              <a:rPr lang="zh-TW" altLang="en-US"/>
              <a:pPr>
                <a:defRPr/>
              </a:pPr>
              <a:t>‹#›</a:t>
            </a:fld>
            <a:endParaRPr lang="zh-TW" altLang="en-US"/>
          </a:p>
        </p:txBody>
      </p:sp>
    </p:spTree>
    <p:extLst>
      <p:ext uri="{BB962C8B-B14F-4D97-AF65-F5344CB8AC3E}">
        <p14:creationId xmlns:p14="http://schemas.microsoft.com/office/powerpoint/2010/main" val="1674519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a:extLst>
              <a:ext uri="{FF2B5EF4-FFF2-40B4-BE49-F238E27FC236}">
                <a16:creationId xmlns:a16="http://schemas.microsoft.com/office/drawing/2014/main" id="{52695D8F-E734-40BD-B442-782092A4D4B1}"/>
              </a:ext>
            </a:extLst>
          </p:cNvPr>
          <p:cNvSpPr>
            <a:spLocks noGrp="1"/>
          </p:cNvSpPr>
          <p:nvPr>
            <p:ph type="dt" sz="half" idx="10"/>
          </p:nvPr>
        </p:nvSpPr>
        <p:spPr/>
        <p:txBody>
          <a:bodyPr/>
          <a:lstStyle>
            <a:lvl1pPr>
              <a:defRPr/>
            </a:lvl1pPr>
          </a:lstStyle>
          <a:p>
            <a:pPr>
              <a:defRPr/>
            </a:pPr>
            <a:fld id="{5C17AA60-0FE7-4D01-B191-616842B59559}" type="datetimeFigureOut">
              <a:rPr lang="zh-TW" altLang="en-US"/>
              <a:pPr>
                <a:defRPr/>
              </a:pPr>
              <a:t>2026/7/23</a:t>
            </a:fld>
            <a:endParaRPr lang="zh-TW" altLang="en-US"/>
          </a:p>
        </p:txBody>
      </p:sp>
      <p:sp>
        <p:nvSpPr>
          <p:cNvPr id="6" name="頁尾版面配置區 4">
            <a:extLst>
              <a:ext uri="{FF2B5EF4-FFF2-40B4-BE49-F238E27FC236}">
                <a16:creationId xmlns:a16="http://schemas.microsoft.com/office/drawing/2014/main" id="{D2AED805-F483-4C54-BF7E-1CF3113C1614}"/>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E0C9373D-F796-402F-99E0-7602BBCD2E6C}"/>
              </a:ext>
            </a:extLst>
          </p:cNvPr>
          <p:cNvSpPr>
            <a:spLocks noGrp="1"/>
          </p:cNvSpPr>
          <p:nvPr>
            <p:ph type="sldNum" sz="quarter" idx="12"/>
          </p:nvPr>
        </p:nvSpPr>
        <p:spPr/>
        <p:txBody>
          <a:bodyPr/>
          <a:lstStyle>
            <a:lvl1pPr>
              <a:defRPr/>
            </a:lvl1pPr>
          </a:lstStyle>
          <a:p>
            <a:pPr>
              <a:defRPr/>
            </a:pPr>
            <a:fld id="{FD7B064B-4823-4334-A6C3-4381A8780C57}" type="slidenum">
              <a:rPr lang="zh-TW" altLang="en-US"/>
              <a:pPr>
                <a:defRPr/>
              </a:pPr>
              <a:t>‹#›</a:t>
            </a:fld>
            <a:endParaRPr lang="zh-TW" altLang="en-US"/>
          </a:p>
        </p:txBody>
      </p:sp>
    </p:spTree>
    <p:extLst>
      <p:ext uri="{BB962C8B-B14F-4D97-AF65-F5344CB8AC3E}">
        <p14:creationId xmlns:p14="http://schemas.microsoft.com/office/powerpoint/2010/main" val="3867561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FD349034-8D8C-4A4E-8F77-FF0365394665}"/>
              </a:ext>
            </a:extLst>
          </p:cNvPr>
          <p:cNvSpPr>
            <a:spLocks noGrp="1"/>
          </p:cNvSpPr>
          <p:nvPr>
            <p:ph type="dt" sz="half" idx="10"/>
          </p:nvPr>
        </p:nvSpPr>
        <p:spPr/>
        <p:txBody>
          <a:bodyPr/>
          <a:lstStyle>
            <a:lvl1pPr>
              <a:defRPr/>
            </a:lvl1pPr>
          </a:lstStyle>
          <a:p>
            <a:pPr>
              <a:defRPr/>
            </a:pPr>
            <a:fld id="{3ADCC872-C7A5-4F33-8F3C-133CB6453B69}" type="datetimeFigureOut">
              <a:rPr lang="zh-TW" altLang="en-US"/>
              <a:pPr>
                <a:defRPr/>
              </a:pPr>
              <a:t>2026/7/23</a:t>
            </a:fld>
            <a:endParaRPr lang="zh-TW" altLang="en-US"/>
          </a:p>
        </p:txBody>
      </p:sp>
      <p:sp>
        <p:nvSpPr>
          <p:cNvPr id="8" name="頁尾版面配置區 4">
            <a:extLst>
              <a:ext uri="{FF2B5EF4-FFF2-40B4-BE49-F238E27FC236}">
                <a16:creationId xmlns:a16="http://schemas.microsoft.com/office/drawing/2014/main" id="{95C82130-D8C5-46DD-AF85-12ACAE4FD89E}"/>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263528F6-B3F5-473E-B417-CF8D568954FB}"/>
              </a:ext>
            </a:extLst>
          </p:cNvPr>
          <p:cNvSpPr>
            <a:spLocks noGrp="1"/>
          </p:cNvSpPr>
          <p:nvPr>
            <p:ph type="sldNum" sz="quarter" idx="12"/>
          </p:nvPr>
        </p:nvSpPr>
        <p:spPr/>
        <p:txBody>
          <a:bodyPr/>
          <a:lstStyle>
            <a:lvl1pPr>
              <a:defRPr/>
            </a:lvl1pPr>
          </a:lstStyle>
          <a:p>
            <a:pPr>
              <a:defRPr/>
            </a:pPr>
            <a:fld id="{D3A800D6-480E-4E87-B04B-DECFD7C7498D}" type="slidenum">
              <a:rPr lang="zh-TW" altLang="en-US"/>
              <a:pPr>
                <a:defRPr/>
              </a:pPr>
              <a:t>‹#›</a:t>
            </a:fld>
            <a:endParaRPr lang="zh-TW" altLang="en-US"/>
          </a:p>
        </p:txBody>
      </p:sp>
    </p:spTree>
    <p:extLst>
      <p:ext uri="{BB962C8B-B14F-4D97-AF65-F5344CB8AC3E}">
        <p14:creationId xmlns:p14="http://schemas.microsoft.com/office/powerpoint/2010/main" val="2887103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a:extLst>
              <a:ext uri="{FF2B5EF4-FFF2-40B4-BE49-F238E27FC236}">
                <a16:creationId xmlns:a16="http://schemas.microsoft.com/office/drawing/2014/main" id="{9DFB1049-2882-44D4-9C0B-C819020F82FA}"/>
              </a:ext>
            </a:extLst>
          </p:cNvPr>
          <p:cNvSpPr>
            <a:spLocks noGrp="1"/>
          </p:cNvSpPr>
          <p:nvPr>
            <p:ph type="dt" sz="half" idx="10"/>
          </p:nvPr>
        </p:nvSpPr>
        <p:spPr/>
        <p:txBody>
          <a:bodyPr/>
          <a:lstStyle>
            <a:lvl1pPr>
              <a:defRPr/>
            </a:lvl1pPr>
          </a:lstStyle>
          <a:p>
            <a:pPr>
              <a:defRPr/>
            </a:pPr>
            <a:fld id="{C6783F78-DDDD-476B-8834-CDB0D97A1A0D}" type="datetimeFigureOut">
              <a:rPr lang="zh-TW" altLang="en-US"/>
              <a:pPr>
                <a:defRPr/>
              </a:pPr>
              <a:t>2026/7/23</a:t>
            </a:fld>
            <a:endParaRPr lang="zh-TW" altLang="en-US"/>
          </a:p>
        </p:txBody>
      </p:sp>
      <p:sp>
        <p:nvSpPr>
          <p:cNvPr id="4" name="頁尾版面配置區 4">
            <a:extLst>
              <a:ext uri="{FF2B5EF4-FFF2-40B4-BE49-F238E27FC236}">
                <a16:creationId xmlns:a16="http://schemas.microsoft.com/office/drawing/2014/main" id="{F47BEF73-D233-4D1E-B87B-A65F92F5532D}"/>
              </a:ext>
            </a:extLst>
          </p:cNvPr>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a:extLst>
              <a:ext uri="{FF2B5EF4-FFF2-40B4-BE49-F238E27FC236}">
                <a16:creationId xmlns:a16="http://schemas.microsoft.com/office/drawing/2014/main" id="{8E75EC24-BFFB-42EF-A9FE-8A06985C77F6}"/>
              </a:ext>
            </a:extLst>
          </p:cNvPr>
          <p:cNvSpPr>
            <a:spLocks noGrp="1"/>
          </p:cNvSpPr>
          <p:nvPr>
            <p:ph type="sldNum" sz="quarter" idx="12"/>
          </p:nvPr>
        </p:nvSpPr>
        <p:spPr/>
        <p:txBody>
          <a:bodyPr/>
          <a:lstStyle>
            <a:lvl1pPr>
              <a:defRPr/>
            </a:lvl1pPr>
          </a:lstStyle>
          <a:p>
            <a:pPr>
              <a:defRPr/>
            </a:pPr>
            <a:fld id="{32B1B936-8B6A-4420-93F8-EB094371D147}" type="slidenum">
              <a:rPr lang="zh-TW" altLang="en-US"/>
              <a:pPr>
                <a:defRPr/>
              </a:pPr>
              <a:t>‹#›</a:t>
            </a:fld>
            <a:endParaRPr lang="zh-TW" altLang="en-US"/>
          </a:p>
        </p:txBody>
      </p:sp>
    </p:spTree>
    <p:extLst>
      <p:ext uri="{BB962C8B-B14F-4D97-AF65-F5344CB8AC3E}">
        <p14:creationId xmlns:p14="http://schemas.microsoft.com/office/powerpoint/2010/main" val="556820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3">
            <a:extLst>
              <a:ext uri="{FF2B5EF4-FFF2-40B4-BE49-F238E27FC236}">
                <a16:creationId xmlns:a16="http://schemas.microsoft.com/office/drawing/2014/main" id="{D75AC10D-3429-4F2D-AA44-3E4859B39874}"/>
              </a:ext>
            </a:extLst>
          </p:cNvPr>
          <p:cNvSpPr>
            <a:spLocks noGrp="1"/>
          </p:cNvSpPr>
          <p:nvPr>
            <p:ph type="dt" sz="half" idx="10"/>
          </p:nvPr>
        </p:nvSpPr>
        <p:spPr/>
        <p:txBody>
          <a:bodyPr/>
          <a:lstStyle>
            <a:lvl1pPr>
              <a:defRPr/>
            </a:lvl1pPr>
          </a:lstStyle>
          <a:p>
            <a:pPr>
              <a:defRPr/>
            </a:pPr>
            <a:fld id="{FEEABB0A-C7D3-40C1-90E4-82ABDED31FFC}" type="datetimeFigureOut">
              <a:rPr lang="zh-TW" altLang="en-US"/>
              <a:pPr>
                <a:defRPr/>
              </a:pPr>
              <a:t>2026/7/23</a:t>
            </a:fld>
            <a:endParaRPr lang="zh-TW" altLang="en-US"/>
          </a:p>
        </p:txBody>
      </p:sp>
      <p:sp>
        <p:nvSpPr>
          <p:cNvPr id="3" name="頁尾版面配置區 4">
            <a:extLst>
              <a:ext uri="{FF2B5EF4-FFF2-40B4-BE49-F238E27FC236}">
                <a16:creationId xmlns:a16="http://schemas.microsoft.com/office/drawing/2014/main" id="{DD662D99-526E-44DA-BCB2-3D35DF282E98}"/>
              </a:ext>
            </a:extLst>
          </p:cNvPr>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a:extLst>
              <a:ext uri="{FF2B5EF4-FFF2-40B4-BE49-F238E27FC236}">
                <a16:creationId xmlns:a16="http://schemas.microsoft.com/office/drawing/2014/main" id="{D0641487-1804-467D-967E-84AE3F6610B3}"/>
              </a:ext>
            </a:extLst>
          </p:cNvPr>
          <p:cNvSpPr>
            <a:spLocks noGrp="1"/>
          </p:cNvSpPr>
          <p:nvPr>
            <p:ph type="sldNum" sz="quarter" idx="12"/>
          </p:nvPr>
        </p:nvSpPr>
        <p:spPr/>
        <p:txBody>
          <a:bodyPr/>
          <a:lstStyle>
            <a:lvl1pPr>
              <a:defRPr/>
            </a:lvl1pPr>
          </a:lstStyle>
          <a:p>
            <a:pPr>
              <a:defRPr/>
            </a:pPr>
            <a:fld id="{01F2F6F2-B55D-40C2-9392-94AEA9602B69}" type="slidenum">
              <a:rPr lang="zh-TW" altLang="en-US"/>
              <a:pPr>
                <a:defRPr/>
              </a:pPr>
              <a:t>‹#›</a:t>
            </a:fld>
            <a:endParaRPr lang="zh-TW" altLang="en-US"/>
          </a:p>
        </p:txBody>
      </p:sp>
    </p:spTree>
    <p:extLst>
      <p:ext uri="{BB962C8B-B14F-4D97-AF65-F5344CB8AC3E}">
        <p14:creationId xmlns:p14="http://schemas.microsoft.com/office/powerpoint/2010/main" val="2989880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a:extLst>
              <a:ext uri="{FF2B5EF4-FFF2-40B4-BE49-F238E27FC236}">
                <a16:creationId xmlns:a16="http://schemas.microsoft.com/office/drawing/2014/main" id="{6CA06BE2-C249-4C03-A57A-77E2D1DE7396}"/>
              </a:ext>
            </a:extLst>
          </p:cNvPr>
          <p:cNvSpPr>
            <a:spLocks noGrp="1"/>
          </p:cNvSpPr>
          <p:nvPr>
            <p:ph type="dt" sz="half" idx="10"/>
          </p:nvPr>
        </p:nvSpPr>
        <p:spPr/>
        <p:txBody>
          <a:bodyPr/>
          <a:lstStyle>
            <a:lvl1pPr>
              <a:defRPr/>
            </a:lvl1pPr>
          </a:lstStyle>
          <a:p>
            <a:pPr>
              <a:defRPr/>
            </a:pPr>
            <a:fld id="{74B6914C-6410-4B70-9521-74FB105D0720}" type="datetimeFigureOut">
              <a:rPr lang="zh-TW" altLang="en-US"/>
              <a:pPr>
                <a:defRPr/>
              </a:pPr>
              <a:t>2026/7/23</a:t>
            </a:fld>
            <a:endParaRPr lang="zh-TW" altLang="en-US"/>
          </a:p>
        </p:txBody>
      </p:sp>
      <p:sp>
        <p:nvSpPr>
          <p:cNvPr id="6" name="頁尾版面配置區 4">
            <a:extLst>
              <a:ext uri="{FF2B5EF4-FFF2-40B4-BE49-F238E27FC236}">
                <a16:creationId xmlns:a16="http://schemas.microsoft.com/office/drawing/2014/main" id="{385CFAA1-2E25-444F-8416-072355F39481}"/>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7A59D8F3-6312-483F-BE29-2DF96913D238}"/>
              </a:ext>
            </a:extLst>
          </p:cNvPr>
          <p:cNvSpPr>
            <a:spLocks noGrp="1"/>
          </p:cNvSpPr>
          <p:nvPr>
            <p:ph type="sldNum" sz="quarter" idx="12"/>
          </p:nvPr>
        </p:nvSpPr>
        <p:spPr/>
        <p:txBody>
          <a:bodyPr/>
          <a:lstStyle>
            <a:lvl1pPr>
              <a:defRPr/>
            </a:lvl1pPr>
          </a:lstStyle>
          <a:p>
            <a:pPr>
              <a:defRPr/>
            </a:pPr>
            <a:fld id="{E978DA77-4B92-4B19-8899-7942F8AE78BE}" type="slidenum">
              <a:rPr lang="zh-TW" altLang="en-US"/>
              <a:pPr>
                <a:defRPr/>
              </a:pPr>
              <a:t>‹#›</a:t>
            </a:fld>
            <a:endParaRPr lang="zh-TW" altLang="en-US"/>
          </a:p>
        </p:txBody>
      </p:sp>
    </p:spTree>
    <p:extLst>
      <p:ext uri="{BB962C8B-B14F-4D97-AF65-F5344CB8AC3E}">
        <p14:creationId xmlns:p14="http://schemas.microsoft.com/office/powerpoint/2010/main" val="15365293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a:extLst>
              <a:ext uri="{FF2B5EF4-FFF2-40B4-BE49-F238E27FC236}">
                <a16:creationId xmlns:a16="http://schemas.microsoft.com/office/drawing/2014/main" id="{BAB73A71-D7BA-4C8D-A45E-C8C148E23836}"/>
              </a:ext>
            </a:extLst>
          </p:cNvPr>
          <p:cNvSpPr>
            <a:spLocks noGrp="1"/>
          </p:cNvSpPr>
          <p:nvPr>
            <p:ph type="dt" sz="half" idx="10"/>
          </p:nvPr>
        </p:nvSpPr>
        <p:spPr/>
        <p:txBody>
          <a:bodyPr/>
          <a:lstStyle>
            <a:lvl1pPr>
              <a:defRPr/>
            </a:lvl1pPr>
          </a:lstStyle>
          <a:p>
            <a:pPr>
              <a:defRPr/>
            </a:pPr>
            <a:fld id="{7722718E-68CD-4D39-ADEC-8BAEDFA9B6ED}" type="datetimeFigureOut">
              <a:rPr lang="zh-TW" altLang="en-US"/>
              <a:pPr>
                <a:defRPr/>
              </a:pPr>
              <a:t>2026/7/23</a:t>
            </a:fld>
            <a:endParaRPr lang="zh-TW" altLang="en-US"/>
          </a:p>
        </p:txBody>
      </p:sp>
      <p:sp>
        <p:nvSpPr>
          <p:cNvPr id="6" name="頁尾版面配置區 4">
            <a:extLst>
              <a:ext uri="{FF2B5EF4-FFF2-40B4-BE49-F238E27FC236}">
                <a16:creationId xmlns:a16="http://schemas.microsoft.com/office/drawing/2014/main" id="{7ED06729-18F6-4066-B09F-E8784273AF4C}"/>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A9DB9834-234C-45A9-8B9E-A1DCCF071653}"/>
              </a:ext>
            </a:extLst>
          </p:cNvPr>
          <p:cNvSpPr>
            <a:spLocks noGrp="1"/>
          </p:cNvSpPr>
          <p:nvPr>
            <p:ph type="sldNum" sz="quarter" idx="12"/>
          </p:nvPr>
        </p:nvSpPr>
        <p:spPr/>
        <p:txBody>
          <a:bodyPr/>
          <a:lstStyle>
            <a:lvl1pPr>
              <a:defRPr/>
            </a:lvl1pPr>
          </a:lstStyle>
          <a:p>
            <a:pPr>
              <a:defRPr/>
            </a:pPr>
            <a:fld id="{B19B8FAE-54F2-4A08-8323-322A0F80767B}" type="slidenum">
              <a:rPr lang="zh-TW" altLang="en-US"/>
              <a:pPr>
                <a:defRPr/>
              </a:pPr>
              <a:t>‹#›</a:t>
            </a:fld>
            <a:endParaRPr lang="zh-TW" altLang="en-US"/>
          </a:p>
        </p:txBody>
      </p:sp>
    </p:spTree>
    <p:extLst>
      <p:ext uri="{BB962C8B-B14F-4D97-AF65-F5344CB8AC3E}">
        <p14:creationId xmlns:p14="http://schemas.microsoft.com/office/powerpoint/2010/main" val="25514122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15A4762E-A783-4D5B-886A-498F9BD87C44}"/>
              </a:ext>
            </a:extLst>
          </p:cNvPr>
          <p:cNvSpPr>
            <a:spLocks noGrp="1"/>
          </p:cNvSpPr>
          <p:nvPr>
            <p:ph type="dt" sz="half" idx="10"/>
          </p:nvPr>
        </p:nvSpPr>
        <p:spPr/>
        <p:txBody>
          <a:bodyPr/>
          <a:lstStyle>
            <a:lvl1pPr>
              <a:defRPr/>
            </a:lvl1pPr>
          </a:lstStyle>
          <a:p>
            <a:pPr>
              <a:defRPr/>
            </a:pPr>
            <a:fld id="{5A994218-1B53-4FF8-AB05-E7B15BFF3FF2}" type="datetimeFigureOut">
              <a:rPr lang="zh-TW" altLang="en-US"/>
              <a:pPr>
                <a:defRPr/>
              </a:pPr>
              <a:t>2026/7/23</a:t>
            </a:fld>
            <a:endParaRPr lang="zh-TW" altLang="en-US"/>
          </a:p>
        </p:txBody>
      </p:sp>
      <p:sp>
        <p:nvSpPr>
          <p:cNvPr id="5" name="頁尾版面配置區 4">
            <a:extLst>
              <a:ext uri="{FF2B5EF4-FFF2-40B4-BE49-F238E27FC236}">
                <a16:creationId xmlns:a16="http://schemas.microsoft.com/office/drawing/2014/main" id="{AFB94F0A-780C-438E-A460-49782F7DDA9D}"/>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A06CB4E6-54E6-445F-8C25-E93E7331FA05}"/>
              </a:ext>
            </a:extLst>
          </p:cNvPr>
          <p:cNvSpPr>
            <a:spLocks noGrp="1"/>
          </p:cNvSpPr>
          <p:nvPr>
            <p:ph type="sldNum" sz="quarter" idx="12"/>
          </p:nvPr>
        </p:nvSpPr>
        <p:spPr/>
        <p:txBody>
          <a:bodyPr/>
          <a:lstStyle>
            <a:lvl1pPr>
              <a:defRPr/>
            </a:lvl1pPr>
          </a:lstStyle>
          <a:p>
            <a:pPr>
              <a:defRPr/>
            </a:pPr>
            <a:fld id="{4A529DD9-A72C-4F62-B404-9EE83AA16E16}" type="slidenum">
              <a:rPr lang="zh-TW" altLang="en-US"/>
              <a:pPr>
                <a:defRPr/>
              </a:pPr>
              <a:t>‹#›</a:t>
            </a:fld>
            <a:endParaRPr lang="zh-TW" altLang="en-US"/>
          </a:p>
        </p:txBody>
      </p:sp>
    </p:spTree>
    <p:extLst>
      <p:ext uri="{BB962C8B-B14F-4D97-AF65-F5344CB8AC3E}">
        <p14:creationId xmlns:p14="http://schemas.microsoft.com/office/powerpoint/2010/main" val="26092713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AA0AC389-C9ED-4BB1-8C6F-66E09FE9E455}"/>
              </a:ext>
            </a:extLst>
          </p:cNvPr>
          <p:cNvSpPr>
            <a:spLocks noGrp="1"/>
          </p:cNvSpPr>
          <p:nvPr>
            <p:ph type="dt" sz="half" idx="10"/>
          </p:nvPr>
        </p:nvSpPr>
        <p:spPr/>
        <p:txBody>
          <a:bodyPr/>
          <a:lstStyle>
            <a:lvl1pPr>
              <a:defRPr/>
            </a:lvl1pPr>
          </a:lstStyle>
          <a:p>
            <a:pPr>
              <a:defRPr/>
            </a:pPr>
            <a:fld id="{BEECCFC6-F6B8-433E-B986-1C2814675E6E}" type="datetimeFigureOut">
              <a:rPr lang="zh-TW" altLang="en-US"/>
              <a:pPr>
                <a:defRPr/>
              </a:pPr>
              <a:t>2026/7/23</a:t>
            </a:fld>
            <a:endParaRPr lang="zh-TW" altLang="en-US"/>
          </a:p>
        </p:txBody>
      </p:sp>
      <p:sp>
        <p:nvSpPr>
          <p:cNvPr id="5" name="頁尾版面配置區 4">
            <a:extLst>
              <a:ext uri="{FF2B5EF4-FFF2-40B4-BE49-F238E27FC236}">
                <a16:creationId xmlns:a16="http://schemas.microsoft.com/office/drawing/2014/main" id="{D26099DA-41CC-42DC-AB1B-E19B64D62BA1}"/>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5B31F69C-DFEF-4D26-9E02-14C6462015DB}"/>
              </a:ext>
            </a:extLst>
          </p:cNvPr>
          <p:cNvSpPr>
            <a:spLocks noGrp="1"/>
          </p:cNvSpPr>
          <p:nvPr>
            <p:ph type="sldNum" sz="quarter" idx="12"/>
          </p:nvPr>
        </p:nvSpPr>
        <p:spPr/>
        <p:txBody>
          <a:bodyPr/>
          <a:lstStyle>
            <a:lvl1pPr>
              <a:defRPr/>
            </a:lvl1pPr>
          </a:lstStyle>
          <a:p>
            <a:pPr>
              <a:defRPr/>
            </a:pPr>
            <a:fld id="{8047194C-91AF-4A39-92BE-35E67EB5D17B}" type="slidenum">
              <a:rPr lang="zh-TW" altLang="en-US"/>
              <a:pPr>
                <a:defRPr/>
              </a:pPr>
              <a:t>‹#›</a:t>
            </a:fld>
            <a:endParaRPr lang="zh-TW" altLang="en-US"/>
          </a:p>
        </p:txBody>
      </p:sp>
    </p:spTree>
    <p:extLst>
      <p:ext uri="{BB962C8B-B14F-4D97-AF65-F5344CB8AC3E}">
        <p14:creationId xmlns:p14="http://schemas.microsoft.com/office/powerpoint/2010/main" val="12070750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09270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15346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48A87A34-81AB-432B-8DAE-1953F412C126}"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4242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Obj" preserve="1">
  <p:cSld name="兩個內容">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069085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1097280" y="2582334"/>
            <a:ext cx="4937760" cy="3378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217920" y="2582334"/>
            <a:ext cx="4937760" cy="3378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7/23/2026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81914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7/23/2026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658303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8A87A34-81AB-432B-8DAE-1953F412C126}" type="datetimeFigureOut">
              <a:rPr lang="en-US" smtClean="0"/>
              <a:t>7/23/2026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757904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含輔助字幕的內容">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zh-TW" altLang="en-US"/>
              <a:t>按一下以編輯母片標題樣式</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8A87A34-81AB-432B-8DAE-1953F412C126}" type="datetimeFigureOut">
              <a:rPr lang="en-US" smtClean="0"/>
              <a:pPr/>
              <a:t>7/23/2026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36546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含輔助字幕的圖片">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48A87A34-81AB-432B-8DAE-1953F412C126}" type="datetimeFigureOut">
              <a:rPr lang="en-US" smtClean="0"/>
              <a:pPr/>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368840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598860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895074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239184" y="0"/>
            <a:ext cx="9218083"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609601" y="1341439"/>
            <a:ext cx="5473700" cy="478472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286501" y="1341439"/>
            <a:ext cx="5473700" cy="478472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422311D-34CF-4FF0-A8A3-32FBC34D1F7F}" type="slidenum">
              <a:rPr lang="en-US" altLang="zh-TW"/>
              <a:pPr>
                <a:defRPr/>
              </a:pPr>
              <a:t>‹#›</a:t>
            </a:fld>
            <a:endParaRPr lang="en-US" altLang="zh-TW"/>
          </a:p>
        </p:txBody>
      </p:sp>
    </p:spTree>
    <p:extLst>
      <p:ext uri="{BB962C8B-B14F-4D97-AF65-F5344CB8AC3E}">
        <p14:creationId xmlns:p14="http://schemas.microsoft.com/office/powerpoint/2010/main" val="2061891845"/>
      </p:ext>
    </p:extLst>
  </p:cSld>
  <p:clrMapOvr>
    <a:masterClrMapping/>
  </p:clrMapOvr>
  <p:transition spd="med">
    <p:zo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a:t>按一下以編輯母片副標題樣式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51B0DB62-EF31-42B4-A7EE-658DAF567A7B}" type="slidenum">
              <a:rPr lang="en-US" altLang="zh-TW"/>
              <a:pPr>
                <a:defRPr/>
              </a:pPr>
              <a:t>‹#›</a:t>
            </a:fld>
            <a:endParaRPr lang="en-US" altLang="zh-TW"/>
          </a:p>
        </p:txBody>
      </p:sp>
    </p:spTree>
    <p:extLst>
      <p:ext uri="{BB962C8B-B14F-4D97-AF65-F5344CB8AC3E}">
        <p14:creationId xmlns:p14="http://schemas.microsoft.com/office/powerpoint/2010/main" val="41285388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3AB412C4-39DC-4731-8DCF-8D6E6FCF203A}" type="slidenum">
              <a:rPr lang="en-US" altLang="zh-TW"/>
              <a:pPr>
                <a:defRPr/>
              </a:pPr>
              <a:t>‹#›</a:t>
            </a:fld>
            <a:endParaRPr lang="en-US" altLang="zh-TW"/>
          </a:p>
        </p:txBody>
      </p:sp>
    </p:spTree>
    <p:extLst>
      <p:ext uri="{BB962C8B-B14F-4D97-AF65-F5344CB8AC3E}">
        <p14:creationId xmlns:p14="http://schemas.microsoft.com/office/powerpoint/2010/main" val="28094970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73558243-E00E-4E0A-8004-DB71885E995D}" type="slidenum">
              <a:rPr lang="en-US" altLang="zh-TW"/>
              <a:pPr>
                <a:defRPr/>
              </a:pPr>
              <a:t>‹#›</a:t>
            </a:fld>
            <a:endParaRPr lang="en-US" altLang="zh-TW"/>
          </a:p>
        </p:txBody>
      </p:sp>
    </p:spTree>
    <p:extLst>
      <p:ext uri="{BB962C8B-B14F-4D97-AF65-F5344CB8AC3E}">
        <p14:creationId xmlns:p14="http://schemas.microsoft.com/office/powerpoint/2010/main" val="40440510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C7A363E4-0B97-4E2A-B537-EE1B756C1ABB}" type="slidenum">
              <a:rPr lang="en-US" altLang="zh-TW"/>
              <a:pPr>
                <a:defRPr/>
              </a:pPr>
              <a:t>‹#›</a:t>
            </a:fld>
            <a:endParaRPr lang="en-US" altLang="zh-TW"/>
          </a:p>
        </p:txBody>
      </p:sp>
    </p:spTree>
    <p:extLst>
      <p:ext uri="{BB962C8B-B14F-4D97-AF65-F5344CB8AC3E}">
        <p14:creationId xmlns:p14="http://schemas.microsoft.com/office/powerpoint/2010/main" val="10003700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6"/>
          <p:cNvSpPr>
            <a:spLocks noGrp="1" noChangeArrowheads="1"/>
          </p:cNvSpPr>
          <p:nvPr>
            <p:ph type="sldNum" sz="quarter" idx="11"/>
          </p:nvPr>
        </p:nvSpPr>
        <p:spPr>
          <a:ln/>
        </p:spPr>
        <p:txBody>
          <a:bodyPr/>
          <a:lstStyle>
            <a:lvl1pPr>
              <a:defRPr/>
            </a:lvl1pPr>
          </a:lstStyle>
          <a:p>
            <a:pPr>
              <a:defRPr/>
            </a:pPr>
            <a:fld id="{9E4DD2E9-7B75-4750-A107-17A383215C22}" type="slidenum">
              <a:rPr lang="en-US" altLang="zh-TW"/>
              <a:pPr>
                <a:defRPr/>
              </a:pPr>
              <a:t>‹#›</a:t>
            </a:fld>
            <a:endParaRPr lang="en-US" altLang="zh-TW"/>
          </a:p>
        </p:txBody>
      </p:sp>
    </p:spTree>
    <p:extLst>
      <p:ext uri="{BB962C8B-B14F-4D97-AF65-F5344CB8AC3E}">
        <p14:creationId xmlns:p14="http://schemas.microsoft.com/office/powerpoint/2010/main" val="31019752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1"/>
          </p:nvPr>
        </p:nvSpPr>
        <p:spPr>
          <a:ln/>
        </p:spPr>
        <p:txBody>
          <a:bodyPr/>
          <a:lstStyle>
            <a:lvl1pPr>
              <a:defRPr/>
            </a:lvl1pPr>
          </a:lstStyle>
          <a:p>
            <a:pPr>
              <a:defRPr/>
            </a:pPr>
            <a:fld id="{9ED69021-2C90-44DC-9A9B-59C8C7885222}" type="slidenum">
              <a:rPr lang="en-US" altLang="zh-TW"/>
              <a:pPr>
                <a:defRPr/>
              </a:pPr>
              <a:t>‹#›</a:t>
            </a:fld>
            <a:endParaRPr lang="en-US" altLang="zh-TW"/>
          </a:p>
        </p:txBody>
      </p:sp>
    </p:spTree>
    <p:extLst>
      <p:ext uri="{BB962C8B-B14F-4D97-AF65-F5344CB8AC3E}">
        <p14:creationId xmlns:p14="http://schemas.microsoft.com/office/powerpoint/2010/main" val="40253151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6"/>
          <p:cNvSpPr>
            <a:spLocks noGrp="1" noChangeArrowheads="1"/>
          </p:cNvSpPr>
          <p:nvPr>
            <p:ph type="sldNum" sz="quarter" idx="11"/>
          </p:nvPr>
        </p:nvSpPr>
        <p:spPr>
          <a:ln/>
        </p:spPr>
        <p:txBody>
          <a:bodyPr/>
          <a:lstStyle>
            <a:lvl1pPr>
              <a:defRPr/>
            </a:lvl1pPr>
          </a:lstStyle>
          <a:p>
            <a:pPr>
              <a:defRPr/>
            </a:pPr>
            <a:fld id="{415FC116-66E6-427C-8C9C-327EB44041DD}" type="slidenum">
              <a:rPr lang="en-US" altLang="zh-TW"/>
              <a:pPr>
                <a:defRPr/>
              </a:pPr>
              <a:t>‹#›</a:t>
            </a:fld>
            <a:endParaRPr lang="en-US" altLang="zh-TW"/>
          </a:p>
        </p:txBody>
      </p:sp>
    </p:spTree>
    <p:extLst>
      <p:ext uri="{BB962C8B-B14F-4D97-AF65-F5344CB8AC3E}">
        <p14:creationId xmlns:p14="http://schemas.microsoft.com/office/powerpoint/2010/main" val="3430145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FFEDAF81-B9A7-45D1-B6EA-87FADA374DA8}" type="slidenum">
              <a:rPr lang="en-US" altLang="zh-TW"/>
              <a:pPr>
                <a:defRPr/>
              </a:pPr>
              <a:t>‹#›</a:t>
            </a:fld>
            <a:endParaRPr lang="en-US" altLang="zh-TW"/>
          </a:p>
        </p:txBody>
      </p:sp>
    </p:spTree>
    <p:extLst>
      <p:ext uri="{BB962C8B-B14F-4D97-AF65-F5344CB8AC3E}">
        <p14:creationId xmlns:p14="http://schemas.microsoft.com/office/powerpoint/2010/main" val="223404052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7D38289C-243D-470A-B2E2-FBD7C9BF0125}" type="slidenum">
              <a:rPr lang="en-US" altLang="zh-TW"/>
              <a:pPr>
                <a:defRPr/>
              </a:pPr>
              <a:t>‹#›</a:t>
            </a:fld>
            <a:endParaRPr lang="en-US" altLang="zh-TW"/>
          </a:p>
        </p:txBody>
      </p:sp>
    </p:spTree>
    <p:extLst>
      <p:ext uri="{BB962C8B-B14F-4D97-AF65-F5344CB8AC3E}">
        <p14:creationId xmlns:p14="http://schemas.microsoft.com/office/powerpoint/2010/main" val="8010406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A9BEE3EE-2C33-4F15-8ACA-4D003EBCA187}" type="slidenum">
              <a:rPr lang="en-US" altLang="zh-TW"/>
              <a:pPr>
                <a:defRPr/>
              </a:pPr>
              <a:t>‹#›</a:t>
            </a:fld>
            <a:endParaRPr lang="en-US" altLang="zh-TW"/>
          </a:p>
        </p:txBody>
      </p:sp>
    </p:spTree>
    <p:extLst>
      <p:ext uri="{BB962C8B-B14F-4D97-AF65-F5344CB8AC3E}">
        <p14:creationId xmlns:p14="http://schemas.microsoft.com/office/powerpoint/2010/main" val="18251563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2254A38A-BDBB-4259-9162-F72DF3C10B2F}" type="slidenum">
              <a:rPr lang="en-US" altLang="zh-TW"/>
              <a:pPr>
                <a:defRPr/>
              </a:pPr>
              <a:t>‹#›</a:t>
            </a:fld>
            <a:endParaRPr lang="en-US" altLang="zh-TW"/>
          </a:p>
        </p:txBody>
      </p:sp>
    </p:spTree>
    <p:extLst>
      <p:ext uri="{BB962C8B-B14F-4D97-AF65-F5344CB8AC3E}">
        <p14:creationId xmlns:p14="http://schemas.microsoft.com/office/powerpoint/2010/main" val="41231770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609600" y="274638"/>
            <a:ext cx="10972800" cy="1143000"/>
          </a:xfrm>
        </p:spPr>
        <p:txBody>
          <a:bodyPr/>
          <a:lstStyle/>
          <a:p>
            <a:r>
              <a:rPr lang="zh-TW" altLang="en-US"/>
              <a:t>按一下以編輯母片標題樣式</a:t>
            </a:r>
          </a:p>
        </p:txBody>
      </p:sp>
      <p:sp>
        <p:nvSpPr>
          <p:cNvPr id="3" name="表格版面配置區 2"/>
          <p:cNvSpPr>
            <a:spLocks noGrp="1"/>
          </p:cNvSpPr>
          <p:nvPr>
            <p:ph type="tbl" idx="1"/>
          </p:nvPr>
        </p:nvSpPr>
        <p:spPr>
          <a:xfrm>
            <a:off x="609600" y="1600201"/>
            <a:ext cx="10972800" cy="4525963"/>
          </a:xfrm>
        </p:spPr>
        <p:txBody>
          <a:bodyPr/>
          <a:lstStyle/>
          <a:p>
            <a:pPr lvl="0"/>
            <a:endParaRPr lang="zh-TW" alt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928D0B86-8DB3-4836-920C-1608795C1A11}" type="slidenum">
              <a:rPr lang="en-US" altLang="zh-TW"/>
              <a:pPr>
                <a:defRPr/>
              </a:pPr>
              <a:t>‹#›</a:t>
            </a:fld>
            <a:endParaRPr lang="en-US" altLang="zh-TW"/>
          </a:p>
        </p:txBody>
      </p:sp>
    </p:spTree>
    <p:extLst>
      <p:ext uri="{BB962C8B-B14F-4D97-AF65-F5344CB8AC3E}">
        <p14:creationId xmlns:p14="http://schemas.microsoft.com/office/powerpoint/2010/main" val="31346169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1826684" y="301625"/>
            <a:ext cx="9751483"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1826684" y="1827213"/>
            <a:ext cx="4773083" cy="4114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802967" y="1827213"/>
            <a:ext cx="4775200" cy="4114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609600" y="6248400"/>
            <a:ext cx="2844800" cy="457200"/>
          </a:xfrm>
        </p:spPr>
        <p:txBody>
          <a:bodyPr/>
          <a:lstStyle>
            <a:lvl1pPr>
              <a:defRPr/>
            </a:lvl1pPr>
          </a:lstStyle>
          <a:p>
            <a:pPr>
              <a:defRPr/>
            </a:pPr>
            <a:endParaRPr lang="en-US" altLang="zh-TW"/>
          </a:p>
        </p:txBody>
      </p:sp>
      <p:sp>
        <p:nvSpPr>
          <p:cNvPr id="6" name="頁尾版面配置區 5"/>
          <p:cNvSpPr>
            <a:spLocks noGrp="1"/>
          </p:cNvSpPr>
          <p:nvPr>
            <p:ph type="ftr" sz="quarter" idx="11"/>
          </p:nvPr>
        </p:nvSpPr>
        <p:spPr>
          <a:xfrm>
            <a:off x="4165600" y="6248400"/>
            <a:ext cx="3860800" cy="457200"/>
          </a:xfrm>
          <a:prstGeom prst="rect">
            <a:avLst/>
          </a:prstGeom>
        </p:spPr>
        <p:txBody>
          <a:bodyPr/>
          <a:lstStyle>
            <a:lvl1pPr>
              <a:defRPr/>
            </a:lvl1pPr>
          </a:lstStyle>
          <a:p>
            <a:pPr>
              <a:defRPr/>
            </a:pPr>
            <a:r>
              <a:rPr lang="en-US" altLang="zh-TW"/>
              <a:t>by: C.W.Lu 2010</a:t>
            </a:r>
          </a:p>
        </p:txBody>
      </p:sp>
      <p:sp>
        <p:nvSpPr>
          <p:cNvPr id="7" name="投影片編號版面配置區 6"/>
          <p:cNvSpPr>
            <a:spLocks noGrp="1"/>
          </p:cNvSpPr>
          <p:nvPr>
            <p:ph type="sldNum" sz="quarter" idx="12"/>
          </p:nvPr>
        </p:nvSpPr>
        <p:spPr>
          <a:xfrm>
            <a:off x="8737600" y="6248400"/>
            <a:ext cx="2844800" cy="457200"/>
          </a:xfrm>
        </p:spPr>
        <p:txBody>
          <a:bodyPr/>
          <a:lstStyle>
            <a:lvl1pPr>
              <a:defRPr/>
            </a:lvl1pPr>
          </a:lstStyle>
          <a:p>
            <a:pPr>
              <a:defRPr/>
            </a:pPr>
            <a:fld id="{6BF0DAE3-EC55-4489-9737-66A684D6CD4B}" type="slidenum">
              <a:rPr lang="en-US" altLang="zh-TW"/>
              <a:pPr>
                <a:defRPr/>
              </a:pPr>
              <a:t>‹#›</a:t>
            </a:fld>
            <a:endParaRPr lang="en-US" altLang="zh-TW"/>
          </a:p>
        </p:txBody>
      </p:sp>
    </p:spTree>
    <p:extLst>
      <p:ext uri="{BB962C8B-B14F-4D97-AF65-F5344CB8AC3E}">
        <p14:creationId xmlns:p14="http://schemas.microsoft.com/office/powerpoint/2010/main" val="27126851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userDrawn="1">
  <p:cSld name="Title and Content">
    <p:spTree>
      <p:nvGrpSpPr>
        <p:cNvPr id="1" name=""/>
        <p:cNvGrpSpPr/>
        <p:nvPr/>
      </p:nvGrpSpPr>
      <p:grpSpPr>
        <a:xfrm>
          <a:off x="0" y="0"/>
          <a:ext cx="0" cy="0"/>
          <a:chOff x="0" y="0"/>
          <a:chExt cx="0" cy="0"/>
        </a:xfrm>
      </p:grpSpPr>
      <p:sp>
        <p:nvSpPr>
          <p:cNvPr id="2" name="Holder 4">
            <a:extLst>
              <a:ext uri="{FF2B5EF4-FFF2-40B4-BE49-F238E27FC236}">
                <a16:creationId xmlns:a16="http://schemas.microsoft.com/office/drawing/2014/main" id="{46958007-C971-4BAA-BB6E-6E54BB43CAC5}"/>
              </a:ext>
            </a:extLst>
          </p:cNvPr>
          <p:cNvSpPr>
            <a:spLocks noGrp="1"/>
          </p:cNvSpPr>
          <p:nvPr>
            <p:ph type="ftr" sz="quarter" idx="10"/>
          </p:nvPr>
        </p:nvSpPr>
        <p:spPr>
          <a:xfrm>
            <a:off x="4145323" y="6378727"/>
            <a:ext cx="3901356" cy="343202"/>
          </a:xfrm>
          <a:prstGeom prst="rect">
            <a:avLst/>
          </a:prstGeom>
        </p:spPr>
        <p:txBody>
          <a:bodyPr lIns="0" tIns="0" rIns="0" bIns="0"/>
          <a:lstStyle>
            <a:lvl1pPr algn="ctr" eaLnBrk="1" hangingPunct="1">
              <a:lnSpc>
                <a:spcPct val="80000"/>
              </a:lnSpc>
              <a:spcBef>
                <a:spcPct val="20000"/>
              </a:spcBef>
              <a:buFontTx/>
              <a:buChar char="•"/>
              <a:defRPr>
                <a:solidFill>
                  <a:schemeClr val="tx1">
                    <a:tint val="75000"/>
                  </a:schemeClr>
                </a:solidFill>
              </a:defRPr>
            </a:lvl1pPr>
          </a:lstStyle>
          <a:p>
            <a:pPr>
              <a:defRPr/>
            </a:pPr>
            <a:endParaRPr/>
          </a:p>
        </p:txBody>
      </p:sp>
      <p:sp>
        <p:nvSpPr>
          <p:cNvPr id="3" name="Holder 5">
            <a:extLst>
              <a:ext uri="{FF2B5EF4-FFF2-40B4-BE49-F238E27FC236}">
                <a16:creationId xmlns:a16="http://schemas.microsoft.com/office/drawing/2014/main" id="{CBE4F901-5B52-4934-9B88-AD10D27C5733}"/>
              </a:ext>
            </a:extLst>
          </p:cNvPr>
          <p:cNvSpPr>
            <a:spLocks noGrp="1"/>
          </p:cNvSpPr>
          <p:nvPr>
            <p:ph type="dt" sz="half" idx="11"/>
          </p:nvPr>
        </p:nvSpPr>
        <p:spPr>
          <a:xfrm>
            <a:off x="609911" y="6378727"/>
            <a:ext cx="2803519" cy="343202"/>
          </a:xfrm>
          <a:prstGeom prst="rect">
            <a:avLst/>
          </a:prstGeom>
        </p:spPr>
        <p:txBody>
          <a:bodyPr lIns="0" tIns="0" rIns="0" bIns="0"/>
          <a:lstStyle>
            <a:lvl1pPr algn="l" eaLnBrk="1" hangingPunct="1">
              <a:lnSpc>
                <a:spcPct val="80000"/>
              </a:lnSpc>
              <a:spcBef>
                <a:spcPct val="20000"/>
              </a:spcBef>
              <a:buFontTx/>
              <a:buChar char="•"/>
              <a:defRPr>
                <a:solidFill>
                  <a:schemeClr val="tx1">
                    <a:tint val="75000"/>
                  </a:schemeClr>
                </a:solidFill>
              </a:defRPr>
            </a:lvl1pPr>
          </a:lstStyle>
          <a:p>
            <a:pPr>
              <a:defRPr/>
            </a:pPr>
            <a:fld id="{948C743E-E0E3-41D3-8FB8-426C4C65917C}" type="datetimeFigureOut">
              <a:rPr lang="en-US"/>
              <a:pPr>
                <a:defRPr/>
              </a:pPr>
              <a:t>7/23/2026</a:t>
            </a:fld>
            <a:endParaRPr lang="en-US"/>
          </a:p>
        </p:txBody>
      </p:sp>
      <p:sp>
        <p:nvSpPr>
          <p:cNvPr id="4" name="Holder 6">
            <a:extLst>
              <a:ext uri="{FF2B5EF4-FFF2-40B4-BE49-F238E27FC236}">
                <a16:creationId xmlns:a16="http://schemas.microsoft.com/office/drawing/2014/main" id="{5DD5E15D-6490-4C2E-A01C-7F1051A2AFAC}"/>
              </a:ext>
            </a:extLst>
          </p:cNvPr>
          <p:cNvSpPr>
            <a:spLocks noGrp="1"/>
          </p:cNvSpPr>
          <p:nvPr>
            <p:ph type="sldNum" sz="quarter" idx="12"/>
          </p:nvPr>
        </p:nvSpPr>
        <p:spPr>
          <a:xfrm>
            <a:off x="8778571" y="6378727"/>
            <a:ext cx="2803519" cy="343202"/>
          </a:xfrm>
          <a:prstGeom prst="rect">
            <a:avLst/>
          </a:prstGeom>
        </p:spPr>
        <p:txBody>
          <a:bodyPr vert="horz" wrap="square" lIns="0" tIns="0" rIns="0" bIns="0" numCol="1" anchor="t" anchorCtr="0" compatLnSpc="1">
            <a:prstTxWarp prst="textNoShape">
              <a:avLst/>
            </a:prstTxWarp>
          </a:bodyPr>
          <a:lstStyle>
            <a:lvl1pPr algn="r" eaLnBrk="1" hangingPunct="1">
              <a:lnSpc>
                <a:spcPct val="80000"/>
              </a:lnSpc>
              <a:spcBef>
                <a:spcPct val="20000"/>
              </a:spcBef>
              <a:buFontTx/>
              <a:buChar char="•"/>
              <a:defRPr smtClean="0">
                <a:solidFill>
                  <a:srgbClr val="898989"/>
                </a:solidFill>
              </a:defRPr>
            </a:lvl1pPr>
          </a:lstStyle>
          <a:p>
            <a:pPr>
              <a:defRPr/>
            </a:pPr>
            <a:fld id="{F50ED4AC-6942-4684-8F99-CCE38E07496C}" type="slidenum">
              <a:rPr lang="zh-TW" altLang="zh-TW"/>
              <a:pPr>
                <a:defRPr/>
              </a:pPr>
              <a:t>‹#›</a:t>
            </a:fld>
            <a:endParaRPr lang="zh-TW" altLang="zh-TW"/>
          </a:p>
        </p:txBody>
      </p:sp>
    </p:spTree>
    <p:extLst>
      <p:ext uri="{BB962C8B-B14F-4D97-AF65-F5344CB8AC3E}">
        <p14:creationId xmlns:p14="http://schemas.microsoft.com/office/powerpoint/2010/main" val="101609951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AndTwoObj">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quarter" idx="2"/>
          </p:nvPr>
        </p:nvSpPr>
        <p:spPr>
          <a:xfrm>
            <a:off x="6197601" y="1600200"/>
            <a:ext cx="5592233" cy="21732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內容版面配置區 4"/>
          <p:cNvSpPr>
            <a:spLocks noGrp="1"/>
          </p:cNvSpPr>
          <p:nvPr>
            <p:ph sz="quarter" idx="3"/>
          </p:nvPr>
        </p:nvSpPr>
        <p:spPr>
          <a:xfrm>
            <a:off x="6197601" y="3925889"/>
            <a:ext cx="5592233" cy="217328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7"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386107624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02167" y="228601"/>
            <a:ext cx="11387667" cy="58705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37408603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objAndTx">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內容版面配置區 2"/>
          <p:cNvSpPr>
            <a:spLocks noGrp="1"/>
          </p:cNvSpPr>
          <p:nvPr>
            <p:ph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197601"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36504772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AndTwoObj">
  <p:cSld name="標題，1 個大物件與 2 個小物件">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內容版面配置區 2"/>
          <p:cNvSpPr>
            <a:spLocks noGrp="1"/>
          </p:cNvSpPr>
          <p:nvPr>
            <p:ph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quarter" idx="2"/>
          </p:nvPr>
        </p:nvSpPr>
        <p:spPr>
          <a:xfrm>
            <a:off x="6197601" y="1600200"/>
            <a:ext cx="5592233" cy="21732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內容版面配置區 4"/>
          <p:cNvSpPr>
            <a:spLocks noGrp="1"/>
          </p:cNvSpPr>
          <p:nvPr>
            <p:ph sz="quarter" idx="3"/>
          </p:nvPr>
        </p:nvSpPr>
        <p:spPr>
          <a:xfrm>
            <a:off x="6197601" y="3925889"/>
            <a:ext cx="5592233" cy="217328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buClr>
                <a:srgbClr val="FF3300"/>
              </a:buClr>
              <a:buFontTx/>
              <a:buChar char="•"/>
              <a:defRPr/>
            </a:pPr>
            <a:endParaRPr kumimoji="1" lang="en-US" altLang="zh-TW" u="sng">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buClr>
                <a:srgbClr val="FF3300"/>
              </a:buClr>
              <a:buFontTx/>
              <a:buChar char="•"/>
              <a:defRPr/>
            </a:pPr>
            <a:endParaRPr kumimoji="1" lang="en-US" altLang="zh-TW" sz="2000" b="1" u="sng">
              <a:solidFill>
                <a:srgbClr val="000000"/>
              </a:solidFill>
              <a:latin typeface="新細明體" panose="02020500000000000000" pitchFamily="18" charset="-120"/>
              <a:ea typeface="新細明體" panose="02020500000000000000" pitchFamily="18" charset="-120"/>
            </a:endParaRPr>
          </a:p>
        </p:txBody>
      </p:sp>
    </p:spTree>
    <p:extLst>
      <p:ext uri="{BB962C8B-B14F-4D97-AF65-F5344CB8AC3E}">
        <p14:creationId xmlns:p14="http://schemas.microsoft.com/office/powerpoint/2010/main" val="369998489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a:t>按一下以編輯母片副標題樣式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51B0DB62-EF31-42B4-A7EE-658DAF567A7B}" type="slidenum">
              <a:rPr lang="en-US" altLang="zh-TW"/>
              <a:pPr>
                <a:defRPr/>
              </a:pPr>
              <a:t>‹#›</a:t>
            </a:fld>
            <a:endParaRPr lang="en-US" altLang="zh-TW"/>
          </a:p>
        </p:txBody>
      </p:sp>
    </p:spTree>
    <p:extLst>
      <p:ext uri="{BB962C8B-B14F-4D97-AF65-F5344CB8AC3E}">
        <p14:creationId xmlns:p14="http://schemas.microsoft.com/office/powerpoint/2010/main" val="13934791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3AB412C4-39DC-4731-8DCF-8D6E6FCF203A}" type="slidenum">
              <a:rPr lang="en-US" altLang="zh-TW"/>
              <a:pPr>
                <a:defRPr/>
              </a:pPr>
              <a:t>‹#›</a:t>
            </a:fld>
            <a:endParaRPr lang="en-US" altLang="zh-TW"/>
          </a:p>
        </p:txBody>
      </p:sp>
    </p:spTree>
    <p:extLst>
      <p:ext uri="{BB962C8B-B14F-4D97-AF65-F5344CB8AC3E}">
        <p14:creationId xmlns:p14="http://schemas.microsoft.com/office/powerpoint/2010/main" val="16620590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73558243-E00E-4E0A-8004-DB71885E995D}" type="slidenum">
              <a:rPr lang="en-US" altLang="zh-TW"/>
              <a:pPr>
                <a:defRPr/>
              </a:pPr>
              <a:t>‹#›</a:t>
            </a:fld>
            <a:endParaRPr lang="en-US" altLang="zh-TW"/>
          </a:p>
        </p:txBody>
      </p:sp>
    </p:spTree>
    <p:extLst>
      <p:ext uri="{BB962C8B-B14F-4D97-AF65-F5344CB8AC3E}">
        <p14:creationId xmlns:p14="http://schemas.microsoft.com/office/powerpoint/2010/main" val="84368377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C7A363E4-0B97-4E2A-B537-EE1B756C1ABB}" type="slidenum">
              <a:rPr lang="en-US" altLang="zh-TW"/>
              <a:pPr>
                <a:defRPr/>
              </a:pPr>
              <a:t>‹#›</a:t>
            </a:fld>
            <a:endParaRPr lang="en-US" altLang="zh-TW"/>
          </a:p>
        </p:txBody>
      </p:sp>
    </p:spTree>
    <p:extLst>
      <p:ext uri="{BB962C8B-B14F-4D97-AF65-F5344CB8AC3E}">
        <p14:creationId xmlns:p14="http://schemas.microsoft.com/office/powerpoint/2010/main" val="338331652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6"/>
          <p:cNvSpPr>
            <a:spLocks noGrp="1" noChangeArrowheads="1"/>
          </p:cNvSpPr>
          <p:nvPr>
            <p:ph type="sldNum" sz="quarter" idx="11"/>
          </p:nvPr>
        </p:nvSpPr>
        <p:spPr>
          <a:ln/>
        </p:spPr>
        <p:txBody>
          <a:bodyPr/>
          <a:lstStyle>
            <a:lvl1pPr>
              <a:defRPr/>
            </a:lvl1pPr>
          </a:lstStyle>
          <a:p>
            <a:pPr>
              <a:defRPr/>
            </a:pPr>
            <a:fld id="{9E4DD2E9-7B75-4750-A107-17A383215C22}" type="slidenum">
              <a:rPr lang="en-US" altLang="zh-TW"/>
              <a:pPr>
                <a:defRPr/>
              </a:pPr>
              <a:t>‹#›</a:t>
            </a:fld>
            <a:endParaRPr lang="en-US" altLang="zh-TW"/>
          </a:p>
        </p:txBody>
      </p:sp>
    </p:spTree>
    <p:extLst>
      <p:ext uri="{BB962C8B-B14F-4D97-AF65-F5344CB8AC3E}">
        <p14:creationId xmlns:p14="http://schemas.microsoft.com/office/powerpoint/2010/main" val="67093959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1"/>
          </p:nvPr>
        </p:nvSpPr>
        <p:spPr>
          <a:ln/>
        </p:spPr>
        <p:txBody>
          <a:bodyPr/>
          <a:lstStyle>
            <a:lvl1pPr>
              <a:defRPr/>
            </a:lvl1pPr>
          </a:lstStyle>
          <a:p>
            <a:pPr>
              <a:defRPr/>
            </a:pPr>
            <a:fld id="{9ED69021-2C90-44DC-9A9B-59C8C7885222}" type="slidenum">
              <a:rPr lang="en-US" altLang="zh-TW"/>
              <a:pPr>
                <a:defRPr/>
              </a:pPr>
              <a:t>‹#›</a:t>
            </a:fld>
            <a:endParaRPr lang="en-US" altLang="zh-TW"/>
          </a:p>
        </p:txBody>
      </p:sp>
    </p:spTree>
    <p:extLst>
      <p:ext uri="{BB962C8B-B14F-4D97-AF65-F5344CB8AC3E}">
        <p14:creationId xmlns:p14="http://schemas.microsoft.com/office/powerpoint/2010/main" val="227551949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6"/>
          <p:cNvSpPr>
            <a:spLocks noGrp="1" noChangeArrowheads="1"/>
          </p:cNvSpPr>
          <p:nvPr>
            <p:ph type="sldNum" sz="quarter" idx="11"/>
          </p:nvPr>
        </p:nvSpPr>
        <p:spPr>
          <a:ln/>
        </p:spPr>
        <p:txBody>
          <a:bodyPr/>
          <a:lstStyle>
            <a:lvl1pPr>
              <a:defRPr/>
            </a:lvl1pPr>
          </a:lstStyle>
          <a:p>
            <a:pPr>
              <a:defRPr/>
            </a:pPr>
            <a:fld id="{415FC116-66E6-427C-8C9C-327EB44041DD}" type="slidenum">
              <a:rPr lang="en-US" altLang="zh-TW"/>
              <a:pPr>
                <a:defRPr/>
              </a:pPr>
              <a:t>‹#›</a:t>
            </a:fld>
            <a:endParaRPr lang="en-US" altLang="zh-TW"/>
          </a:p>
        </p:txBody>
      </p:sp>
    </p:spTree>
    <p:extLst>
      <p:ext uri="{BB962C8B-B14F-4D97-AF65-F5344CB8AC3E}">
        <p14:creationId xmlns:p14="http://schemas.microsoft.com/office/powerpoint/2010/main" val="384078233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FFEDAF81-B9A7-45D1-B6EA-87FADA374DA8}" type="slidenum">
              <a:rPr lang="en-US" altLang="zh-TW"/>
              <a:pPr>
                <a:defRPr/>
              </a:pPr>
              <a:t>‹#›</a:t>
            </a:fld>
            <a:endParaRPr lang="en-US" altLang="zh-TW"/>
          </a:p>
        </p:txBody>
      </p:sp>
    </p:spTree>
    <p:extLst>
      <p:ext uri="{BB962C8B-B14F-4D97-AF65-F5344CB8AC3E}">
        <p14:creationId xmlns:p14="http://schemas.microsoft.com/office/powerpoint/2010/main" val="302425148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7D38289C-243D-470A-B2E2-FBD7C9BF0125}" type="slidenum">
              <a:rPr lang="en-US" altLang="zh-TW"/>
              <a:pPr>
                <a:defRPr/>
              </a:pPr>
              <a:t>‹#›</a:t>
            </a:fld>
            <a:endParaRPr lang="en-US" altLang="zh-TW"/>
          </a:p>
        </p:txBody>
      </p:sp>
    </p:spTree>
    <p:extLst>
      <p:ext uri="{BB962C8B-B14F-4D97-AF65-F5344CB8AC3E}">
        <p14:creationId xmlns:p14="http://schemas.microsoft.com/office/powerpoint/2010/main" val="317110751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A9BEE3EE-2C33-4F15-8ACA-4D003EBCA187}" type="slidenum">
              <a:rPr lang="en-US" altLang="zh-TW"/>
              <a:pPr>
                <a:defRPr/>
              </a:pPr>
              <a:t>‹#›</a:t>
            </a:fld>
            <a:endParaRPr lang="en-US" altLang="zh-TW"/>
          </a:p>
        </p:txBody>
      </p:sp>
    </p:spTree>
    <p:extLst>
      <p:ext uri="{BB962C8B-B14F-4D97-AF65-F5344CB8AC3E}">
        <p14:creationId xmlns:p14="http://schemas.microsoft.com/office/powerpoint/2010/main" val="380359308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2254A38A-BDBB-4259-9162-F72DF3C10B2F}" type="slidenum">
              <a:rPr lang="en-US" altLang="zh-TW"/>
              <a:pPr>
                <a:defRPr/>
              </a:pPr>
              <a:t>‹#›</a:t>
            </a:fld>
            <a:endParaRPr lang="en-US" altLang="zh-TW"/>
          </a:p>
        </p:txBody>
      </p:sp>
    </p:spTree>
    <p:extLst>
      <p:ext uri="{BB962C8B-B14F-4D97-AF65-F5344CB8AC3E}">
        <p14:creationId xmlns:p14="http://schemas.microsoft.com/office/powerpoint/2010/main" val="144517049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609600" y="274638"/>
            <a:ext cx="10972800" cy="1143000"/>
          </a:xfrm>
        </p:spPr>
        <p:txBody>
          <a:bodyPr/>
          <a:lstStyle/>
          <a:p>
            <a:r>
              <a:rPr lang="zh-TW" altLang="en-US"/>
              <a:t>按一下以編輯母片標題樣式</a:t>
            </a:r>
          </a:p>
        </p:txBody>
      </p:sp>
      <p:sp>
        <p:nvSpPr>
          <p:cNvPr id="3" name="表格版面配置區 2"/>
          <p:cNvSpPr>
            <a:spLocks noGrp="1"/>
          </p:cNvSpPr>
          <p:nvPr>
            <p:ph type="tbl" idx="1"/>
          </p:nvPr>
        </p:nvSpPr>
        <p:spPr>
          <a:xfrm>
            <a:off x="609600" y="1600201"/>
            <a:ext cx="10972800" cy="4525963"/>
          </a:xfrm>
        </p:spPr>
        <p:txBody>
          <a:bodyPr/>
          <a:lstStyle/>
          <a:p>
            <a:pPr lvl="0"/>
            <a:endParaRPr lang="zh-TW" alt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928D0B86-8DB3-4836-920C-1608795C1A11}" type="slidenum">
              <a:rPr lang="en-US" altLang="zh-TW"/>
              <a:pPr>
                <a:defRPr/>
              </a:pPr>
              <a:t>‹#›</a:t>
            </a:fld>
            <a:endParaRPr lang="en-US" altLang="zh-TW"/>
          </a:p>
        </p:txBody>
      </p:sp>
    </p:spTree>
    <p:extLst>
      <p:ext uri="{BB962C8B-B14F-4D97-AF65-F5344CB8AC3E}">
        <p14:creationId xmlns:p14="http://schemas.microsoft.com/office/powerpoint/2010/main" val="101189241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1826684" y="301625"/>
            <a:ext cx="9751483"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1826684" y="1827213"/>
            <a:ext cx="4773083" cy="4114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802967" y="1827213"/>
            <a:ext cx="4775200" cy="4114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609600" y="6248400"/>
            <a:ext cx="2844800" cy="457200"/>
          </a:xfrm>
        </p:spPr>
        <p:txBody>
          <a:bodyPr/>
          <a:lstStyle>
            <a:lvl1pPr>
              <a:defRPr/>
            </a:lvl1pPr>
          </a:lstStyle>
          <a:p>
            <a:pPr>
              <a:defRPr/>
            </a:pPr>
            <a:endParaRPr lang="en-US" altLang="zh-TW"/>
          </a:p>
        </p:txBody>
      </p:sp>
      <p:sp>
        <p:nvSpPr>
          <p:cNvPr id="6" name="頁尾版面配置區 5"/>
          <p:cNvSpPr>
            <a:spLocks noGrp="1"/>
          </p:cNvSpPr>
          <p:nvPr>
            <p:ph type="ftr" sz="quarter" idx="11"/>
          </p:nvPr>
        </p:nvSpPr>
        <p:spPr>
          <a:xfrm>
            <a:off x="4165600" y="6248400"/>
            <a:ext cx="3860800" cy="457200"/>
          </a:xfrm>
          <a:prstGeom prst="rect">
            <a:avLst/>
          </a:prstGeom>
        </p:spPr>
        <p:txBody>
          <a:bodyPr/>
          <a:lstStyle>
            <a:lvl1pPr>
              <a:defRPr/>
            </a:lvl1pPr>
          </a:lstStyle>
          <a:p>
            <a:pPr>
              <a:defRPr/>
            </a:pPr>
            <a:r>
              <a:rPr lang="en-US" altLang="zh-TW"/>
              <a:t>by: C.W.Lu 2010</a:t>
            </a:r>
          </a:p>
        </p:txBody>
      </p:sp>
      <p:sp>
        <p:nvSpPr>
          <p:cNvPr id="7" name="投影片編號版面配置區 6"/>
          <p:cNvSpPr>
            <a:spLocks noGrp="1"/>
          </p:cNvSpPr>
          <p:nvPr>
            <p:ph type="sldNum" sz="quarter" idx="12"/>
          </p:nvPr>
        </p:nvSpPr>
        <p:spPr>
          <a:xfrm>
            <a:off x="8737600" y="6248400"/>
            <a:ext cx="2844800" cy="457200"/>
          </a:xfrm>
        </p:spPr>
        <p:txBody>
          <a:bodyPr/>
          <a:lstStyle>
            <a:lvl1pPr>
              <a:defRPr/>
            </a:lvl1pPr>
          </a:lstStyle>
          <a:p>
            <a:pPr>
              <a:defRPr/>
            </a:pPr>
            <a:fld id="{6BF0DAE3-EC55-4489-9737-66A684D6CD4B}" type="slidenum">
              <a:rPr lang="en-US" altLang="zh-TW"/>
              <a:pPr>
                <a:defRPr/>
              </a:pPr>
              <a:t>‹#›</a:t>
            </a:fld>
            <a:endParaRPr lang="en-US" altLang="zh-TW"/>
          </a:p>
        </p:txBody>
      </p:sp>
    </p:spTree>
    <p:extLst>
      <p:ext uri="{BB962C8B-B14F-4D97-AF65-F5344CB8AC3E}">
        <p14:creationId xmlns:p14="http://schemas.microsoft.com/office/powerpoint/2010/main" val="277679499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Title and Content">
    <p:spTree>
      <p:nvGrpSpPr>
        <p:cNvPr id="1" name=""/>
        <p:cNvGrpSpPr/>
        <p:nvPr/>
      </p:nvGrpSpPr>
      <p:grpSpPr>
        <a:xfrm>
          <a:off x="0" y="0"/>
          <a:ext cx="0" cy="0"/>
          <a:chOff x="0" y="0"/>
          <a:chExt cx="0" cy="0"/>
        </a:xfrm>
      </p:grpSpPr>
      <p:sp>
        <p:nvSpPr>
          <p:cNvPr id="2" name="Holder 4">
            <a:extLst>
              <a:ext uri="{FF2B5EF4-FFF2-40B4-BE49-F238E27FC236}">
                <a16:creationId xmlns:a16="http://schemas.microsoft.com/office/drawing/2014/main" id="{46958007-C971-4BAA-BB6E-6E54BB43CAC5}"/>
              </a:ext>
            </a:extLst>
          </p:cNvPr>
          <p:cNvSpPr>
            <a:spLocks noGrp="1"/>
          </p:cNvSpPr>
          <p:nvPr>
            <p:ph type="ftr" sz="quarter" idx="10"/>
          </p:nvPr>
        </p:nvSpPr>
        <p:spPr>
          <a:xfrm>
            <a:off x="4145323" y="6378727"/>
            <a:ext cx="3901356" cy="343202"/>
          </a:xfrm>
          <a:prstGeom prst="rect">
            <a:avLst/>
          </a:prstGeom>
        </p:spPr>
        <p:txBody>
          <a:bodyPr lIns="0" tIns="0" rIns="0" bIns="0"/>
          <a:lstStyle>
            <a:lvl1pPr algn="ctr" eaLnBrk="1" hangingPunct="1">
              <a:lnSpc>
                <a:spcPct val="80000"/>
              </a:lnSpc>
              <a:spcBef>
                <a:spcPct val="20000"/>
              </a:spcBef>
              <a:buFontTx/>
              <a:buChar char="•"/>
              <a:defRPr>
                <a:solidFill>
                  <a:schemeClr val="tx1">
                    <a:tint val="75000"/>
                  </a:schemeClr>
                </a:solidFill>
              </a:defRPr>
            </a:lvl1pPr>
          </a:lstStyle>
          <a:p>
            <a:pPr>
              <a:defRPr/>
            </a:pPr>
            <a:endParaRPr/>
          </a:p>
        </p:txBody>
      </p:sp>
      <p:sp>
        <p:nvSpPr>
          <p:cNvPr id="3" name="Holder 5">
            <a:extLst>
              <a:ext uri="{FF2B5EF4-FFF2-40B4-BE49-F238E27FC236}">
                <a16:creationId xmlns:a16="http://schemas.microsoft.com/office/drawing/2014/main" id="{CBE4F901-5B52-4934-9B88-AD10D27C5733}"/>
              </a:ext>
            </a:extLst>
          </p:cNvPr>
          <p:cNvSpPr>
            <a:spLocks noGrp="1"/>
          </p:cNvSpPr>
          <p:nvPr>
            <p:ph type="dt" sz="half" idx="11"/>
          </p:nvPr>
        </p:nvSpPr>
        <p:spPr>
          <a:xfrm>
            <a:off x="609911" y="6378727"/>
            <a:ext cx="2803519" cy="343202"/>
          </a:xfrm>
          <a:prstGeom prst="rect">
            <a:avLst/>
          </a:prstGeom>
        </p:spPr>
        <p:txBody>
          <a:bodyPr lIns="0" tIns="0" rIns="0" bIns="0"/>
          <a:lstStyle>
            <a:lvl1pPr algn="l" eaLnBrk="1" hangingPunct="1">
              <a:lnSpc>
                <a:spcPct val="80000"/>
              </a:lnSpc>
              <a:spcBef>
                <a:spcPct val="20000"/>
              </a:spcBef>
              <a:buFontTx/>
              <a:buChar char="•"/>
              <a:defRPr>
                <a:solidFill>
                  <a:schemeClr val="tx1">
                    <a:tint val="75000"/>
                  </a:schemeClr>
                </a:solidFill>
              </a:defRPr>
            </a:lvl1pPr>
          </a:lstStyle>
          <a:p>
            <a:pPr>
              <a:defRPr/>
            </a:pPr>
            <a:fld id="{948C743E-E0E3-41D3-8FB8-426C4C65917C}" type="datetimeFigureOut">
              <a:rPr lang="en-US"/>
              <a:pPr>
                <a:defRPr/>
              </a:pPr>
              <a:t>7/23/2026</a:t>
            </a:fld>
            <a:endParaRPr lang="en-US"/>
          </a:p>
        </p:txBody>
      </p:sp>
      <p:sp>
        <p:nvSpPr>
          <p:cNvPr id="4" name="Holder 6">
            <a:extLst>
              <a:ext uri="{FF2B5EF4-FFF2-40B4-BE49-F238E27FC236}">
                <a16:creationId xmlns:a16="http://schemas.microsoft.com/office/drawing/2014/main" id="{5DD5E15D-6490-4C2E-A01C-7F1051A2AFAC}"/>
              </a:ext>
            </a:extLst>
          </p:cNvPr>
          <p:cNvSpPr>
            <a:spLocks noGrp="1"/>
          </p:cNvSpPr>
          <p:nvPr>
            <p:ph type="sldNum" sz="quarter" idx="12"/>
          </p:nvPr>
        </p:nvSpPr>
        <p:spPr>
          <a:xfrm>
            <a:off x="8778571" y="6378727"/>
            <a:ext cx="2803519" cy="343202"/>
          </a:xfrm>
          <a:prstGeom prst="rect">
            <a:avLst/>
          </a:prstGeom>
        </p:spPr>
        <p:txBody>
          <a:bodyPr vert="horz" wrap="square" lIns="0" tIns="0" rIns="0" bIns="0" numCol="1" anchor="t" anchorCtr="0" compatLnSpc="1">
            <a:prstTxWarp prst="textNoShape">
              <a:avLst/>
            </a:prstTxWarp>
          </a:bodyPr>
          <a:lstStyle>
            <a:lvl1pPr algn="r" eaLnBrk="1" hangingPunct="1">
              <a:lnSpc>
                <a:spcPct val="80000"/>
              </a:lnSpc>
              <a:spcBef>
                <a:spcPct val="20000"/>
              </a:spcBef>
              <a:buFontTx/>
              <a:buChar char="•"/>
              <a:defRPr smtClean="0">
                <a:solidFill>
                  <a:srgbClr val="898989"/>
                </a:solidFill>
              </a:defRPr>
            </a:lvl1pPr>
          </a:lstStyle>
          <a:p>
            <a:pPr>
              <a:defRPr/>
            </a:pPr>
            <a:fld id="{F50ED4AC-6942-4684-8F99-CCE38E07496C}" type="slidenum">
              <a:rPr lang="zh-TW" altLang="zh-TW"/>
              <a:pPr>
                <a:defRPr/>
              </a:pPr>
              <a:t>‹#›</a:t>
            </a:fld>
            <a:endParaRPr lang="zh-TW" altLang="zh-TW"/>
          </a:p>
        </p:txBody>
      </p:sp>
    </p:spTree>
    <p:extLst>
      <p:ext uri="{BB962C8B-B14F-4D97-AF65-F5344CB8AC3E}">
        <p14:creationId xmlns:p14="http://schemas.microsoft.com/office/powerpoint/2010/main" val="36376660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AndTwoObj">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quarter" idx="2"/>
          </p:nvPr>
        </p:nvSpPr>
        <p:spPr>
          <a:xfrm>
            <a:off x="6197601" y="1600200"/>
            <a:ext cx="5592233" cy="21732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內容版面配置區 4"/>
          <p:cNvSpPr>
            <a:spLocks noGrp="1"/>
          </p:cNvSpPr>
          <p:nvPr>
            <p:ph sz="quarter" idx="3"/>
          </p:nvPr>
        </p:nvSpPr>
        <p:spPr>
          <a:xfrm>
            <a:off x="6197601" y="3925889"/>
            <a:ext cx="5592233" cy="217328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7"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180716378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02167" y="228601"/>
            <a:ext cx="11387667" cy="58705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268052231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AndTx">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內容版面配置區 2"/>
          <p:cNvSpPr>
            <a:spLocks noGrp="1"/>
          </p:cNvSpPr>
          <p:nvPr>
            <p:ph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197601"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419255674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objAndTwoObj">
  <p:cSld name="標題，1 個大物件與 2 個小物件">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內容版面配置區 2"/>
          <p:cNvSpPr>
            <a:spLocks noGrp="1"/>
          </p:cNvSpPr>
          <p:nvPr>
            <p:ph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quarter" idx="2"/>
          </p:nvPr>
        </p:nvSpPr>
        <p:spPr>
          <a:xfrm>
            <a:off x="6197601" y="1600200"/>
            <a:ext cx="5592233" cy="21732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內容版面配置區 4"/>
          <p:cNvSpPr>
            <a:spLocks noGrp="1"/>
          </p:cNvSpPr>
          <p:nvPr>
            <p:ph sz="quarter" idx="3"/>
          </p:nvPr>
        </p:nvSpPr>
        <p:spPr>
          <a:xfrm>
            <a:off x="6197601" y="3925889"/>
            <a:ext cx="5592233" cy="217328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buClr>
                <a:srgbClr val="FF3300"/>
              </a:buClr>
              <a:buFontTx/>
              <a:buChar char="•"/>
              <a:defRPr/>
            </a:pPr>
            <a:endParaRPr kumimoji="1" lang="en-US" altLang="zh-TW" u="sng">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buClr>
                <a:srgbClr val="FF3300"/>
              </a:buClr>
              <a:buFontTx/>
              <a:buChar char="•"/>
              <a:defRPr/>
            </a:pPr>
            <a:endParaRPr kumimoji="1" lang="en-US" altLang="zh-TW" sz="2000" b="1" u="sng">
              <a:solidFill>
                <a:srgbClr val="000000"/>
              </a:solidFill>
              <a:latin typeface="新細明體" panose="02020500000000000000" pitchFamily="18" charset="-120"/>
              <a:ea typeface="新細明體" panose="02020500000000000000" pitchFamily="18" charset="-120"/>
            </a:endParaRPr>
          </a:p>
        </p:txBody>
      </p:sp>
    </p:spTree>
    <p:extLst>
      <p:ext uri="{BB962C8B-B14F-4D97-AF65-F5344CB8AC3E}">
        <p14:creationId xmlns:p14="http://schemas.microsoft.com/office/powerpoint/2010/main" val="20205109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a:t>按一下以編輯母片副標題樣式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51B0DB62-EF31-42B4-A7EE-658DAF567A7B}" type="slidenum">
              <a:rPr lang="en-US" altLang="zh-TW"/>
              <a:pPr>
                <a:defRPr/>
              </a:pPr>
              <a:t>‹#›</a:t>
            </a:fld>
            <a:endParaRPr lang="en-US" altLang="zh-TW"/>
          </a:p>
        </p:txBody>
      </p:sp>
    </p:spTree>
    <p:extLst>
      <p:ext uri="{BB962C8B-B14F-4D97-AF65-F5344CB8AC3E}">
        <p14:creationId xmlns:p14="http://schemas.microsoft.com/office/powerpoint/2010/main" val="158096728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3AB412C4-39DC-4731-8DCF-8D6E6FCF203A}" type="slidenum">
              <a:rPr lang="en-US" altLang="zh-TW"/>
              <a:pPr>
                <a:defRPr/>
              </a:pPr>
              <a:t>‹#›</a:t>
            </a:fld>
            <a:endParaRPr lang="en-US" altLang="zh-TW"/>
          </a:p>
        </p:txBody>
      </p:sp>
    </p:spTree>
    <p:extLst>
      <p:ext uri="{BB962C8B-B14F-4D97-AF65-F5344CB8AC3E}">
        <p14:creationId xmlns:p14="http://schemas.microsoft.com/office/powerpoint/2010/main" val="7905294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73558243-E00E-4E0A-8004-DB71885E995D}" type="slidenum">
              <a:rPr lang="en-US" altLang="zh-TW"/>
              <a:pPr>
                <a:defRPr/>
              </a:pPr>
              <a:t>‹#›</a:t>
            </a:fld>
            <a:endParaRPr lang="en-US" altLang="zh-TW"/>
          </a:p>
        </p:txBody>
      </p:sp>
    </p:spTree>
    <p:extLst>
      <p:ext uri="{BB962C8B-B14F-4D97-AF65-F5344CB8AC3E}">
        <p14:creationId xmlns:p14="http://schemas.microsoft.com/office/powerpoint/2010/main" val="54664312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C7A363E4-0B97-4E2A-B537-EE1B756C1ABB}" type="slidenum">
              <a:rPr lang="en-US" altLang="zh-TW"/>
              <a:pPr>
                <a:defRPr/>
              </a:pPr>
              <a:t>‹#›</a:t>
            </a:fld>
            <a:endParaRPr lang="en-US" altLang="zh-TW"/>
          </a:p>
        </p:txBody>
      </p:sp>
    </p:spTree>
    <p:extLst>
      <p:ext uri="{BB962C8B-B14F-4D97-AF65-F5344CB8AC3E}">
        <p14:creationId xmlns:p14="http://schemas.microsoft.com/office/powerpoint/2010/main" val="136364985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6"/>
          <p:cNvSpPr>
            <a:spLocks noGrp="1" noChangeArrowheads="1"/>
          </p:cNvSpPr>
          <p:nvPr>
            <p:ph type="sldNum" sz="quarter" idx="11"/>
          </p:nvPr>
        </p:nvSpPr>
        <p:spPr>
          <a:ln/>
        </p:spPr>
        <p:txBody>
          <a:bodyPr/>
          <a:lstStyle>
            <a:lvl1pPr>
              <a:defRPr/>
            </a:lvl1pPr>
          </a:lstStyle>
          <a:p>
            <a:pPr>
              <a:defRPr/>
            </a:pPr>
            <a:fld id="{9E4DD2E9-7B75-4750-A107-17A383215C22}" type="slidenum">
              <a:rPr lang="en-US" altLang="zh-TW"/>
              <a:pPr>
                <a:defRPr/>
              </a:pPr>
              <a:t>‹#›</a:t>
            </a:fld>
            <a:endParaRPr lang="en-US" altLang="zh-TW"/>
          </a:p>
        </p:txBody>
      </p:sp>
    </p:spTree>
    <p:extLst>
      <p:ext uri="{BB962C8B-B14F-4D97-AF65-F5344CB8AC3E}">
        <p14:creationId xmlns:p14="http://schemas.microsoft.com/office/powerpoint/2010/main" val="30403617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1"/>
          </p:nvPr>
        </p:nvSpPr>
        <p:spPr>
          <a:ln/>
        </p:spPr>
        <p:txBody>
          <a:bodyPr/>
          <a:lstStyle>
            <a:lvl1pPr>
              <a:defRPr/>
            </a:lvl1pPr>
          </a:lstStyle>
          <a:p>
            <a:pPr>
              <a:defRPr/>
            </a:pPr>
            <a:fld id="{9ED69021-2C90-44DC-9A9B-59C8C7885222}" type="slidenum">
              <a:rPr lang="en-US" altLang="zh-TW"/>
              <a:pPr>
                <a:defRPr/>
              </a:pPr>
              <a:t>‹#›</a:t>
            </a:fld>
            <a:endParaRPr lang="en-US" altLang="zh-TW"/>
          </a:p>
        </p:txBody>
      </p:sp>
    </p:spTree>
    <p:extLst>
      <p:ext uri="{BB962C8B-B14F-4D97-AF65-F5344CB8AC3E}">
        <p14:creationId xmlns:p14="http://schemas.microsoft.com/office/powerpoint/2010/main" val="354317792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6"/>
          <p:cNvSpPr>
            <a:spLocks noGrp="1" noChangeArrowheads="1"/>
          </p:cNvSpPr>
          <p:nvPr>
            <p:ph type="sldNum" sz="quarter" idx="11"/>
          </p:nvPr>
        </p:nvSpPr>
        <p:spPr>
          <a:ln/>
        </p:spPr>
        <p:txBody>
          <a:bodyPr/>
          <a:lstStyle>
            <a:lvl1pPr>
              <a:defRPr/>
            </a:lvl1pPr>
          </a:lstStyle>
          <a:p>
            <a:pPr>
              <a:defRPr/>
            </a:pPr>
            <a:fld id="{415FC116-66E6-427C-8C9C-327EB44041DD}" type="slidenum">
              <a:rPr lang="en-US" altLang="zh-TW"/>
              <a:pPr>
                <a:defRPr/>
              </a:pPr>
              <a:t>‹#›</a:t>
            </a:fld>
            <a:endParaRPr lang="en-US" altLang="zh-TW"/>
          </a:p>
        </p:txBody>
      </p:sp>
    </p:spTree>
    <p:extLst>
      <p:ext uri="{BB962C8B-B14F-4D97-AF65-F5344CB8AC3E}">
        <p14:creationId xmlns:p14="http://schemas.microsoft.com/office/powerpoint/2010/main" val="399881519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FFEDAF81-B9A7-45D1-B6EA-87FADA374DA8}" type="slidenum">
              <a:rPr lang="en-US" altLang="zh-TW"/>
              <a:pPr>
                <a:defRPr/>
              </a:pPr>
              <a:t>‹#›</a:t>
            </a:fld>
            <a:endParaRPr lang="en-US" altLang="zh-TW"/>
          </a:p>
        </p:txBody>
      </p:sp>
    </p:spTree>
    <p:extLst>
      <p:ext uri="{BB962C8B-B14F-4D97-AF65-F5344CB8AC3E}">
        <p14:creationId xmlns:p14="http://schemas.microsoft.com/office/powerpoint/2010/main" val="409140307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1"/>
          </p:nvPr>
        </p:nvSpPr>
        <p:spPr>
          <a:ln/>
        </p:spPr>
        <p:txBody>
          <a:bodyPr/>
          <a:lstStyle>
            <a:lvl1pPr>
              <a:defRPr/>
            </a:lvl1pPr>
          </a:lstStyle>
          <a:p>
            <a:pPr>
              <a:defRPr/>
            </a:pPr>
            <a:fld id="{7D38289C-243D-470A-B2E2-FBD7C9BF0125}" type="slidenum">
              <a:rPr lang="en-US" altLang="zh-TW"/>
              <a:pPr>
                <a:defRPr/>
              </a:pPr>
              <a:t>‹#›</a:t>
            </a:fld>
            <a:endParaRPr lang="en-US" altLang="zh-TW"/>
          </a:p>
        </p:txBody>
      </p:sp>
    </p:spTree>
    <p:extLst>
      <p:ext uri="{BB962C8B-B14F-4D97-AF65-F5344CB8AC3E}">
        <p14:creationId xmlns:p14="http://schemas.microsoft.com/office/powerpoint/2010/main" val="409847471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A9BEE3EE-2C33-4F15-8ACA-4D003EBCA187}" type="slidenum">
              <a:rPr lang="en-US" altLang="zh-TW"/>
              <a:pPr>
                <a:defRPr/>
              </a:pPr>
              <a:t>‹#›</a:t>
            </a:fld>
            <a:endParaRPr lang="en-US" altLang="zh-TW"/>
          </a:p>
        </p:txBody>
      </p:sp>
    </p:spTree>
    <p:extLst>
      <p:ext uri="{BB962C8B-B14F-4D97-AF65-F5344CB8AC3E}">
        <p14:creationId xmlns:p14="http://schemas.microsoft.com/office/powerpoint/2010/main" val="422691799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2254A38A-BDBB-4259-9162-F72DF3C10B2F}" type="slidenum">
              <a:rPr lang="en-US" altLang="zh-TW"/>
              <a:pPr>
                <a:defRPr/>
              </a:pPr>
              <a:t>‹#›</a:t>
            </a:fld>
            <a:endParaRPr lang="en-US" altLang="zh-TW"/>
          </a:p>
        </p:txBody>
      </p:sp>
    </p:spTree>
    <p:extLst>
      <p:ext uri="{BB962C8B-B14F-4D97-AF65-F5344CB8AC3E}">
        <p14:creationId xmlns:p14="http://schemas.microsoft.com/office/powerpoint/2010/main" val="94016782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609600" y="274638"/>
            <a:ext cx="10972800" cy="1143000"/>
          </a:xfrm>
        </p:spPr>
        <p:txBody>
          <a:bodyPr/>
          <a:lstStyle/>
          <a:p>
            <a:r>
              <a:rPr lang="zh-TW" altLang="en-US"/>
              <a:t>按一下以編輯母片標題樣式</a:t>
            </a:r>
          </a:p>
        </p:txBody>
      </p:sp>
      <p:sp>
        <p:nvSpPr>
          <p:cNvPr id="3" name="表格版面配置區 2"/>
          <p:cNvSpPr>
            <a:spLocks noGrp="1"/>
          </p:cNvSpPr>
          <p:nvPr>
            <p:ph type="tbl" idx="1"/>
          </p:nvPr>
        </p:nvSpPr>
        <p:spPr>
          <a:xfrm>
            <a:off x="609600" y="1600201"/>
            <a:ext cx="10972800" cy="4525963"/>
          </a:xfrm>
        </p:spPr>
        <p:txBody>
          <a:bodyPr/>
          <a:lstStyle/>
          <a:p>
            <a:pPr lvl="0"/>
            <a:endParaRPr lang="zh-TW" alt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1"/>
          </p:nvPr>
        </p:nvSpPr>
        <p:spPr>
          <a:ln/>
        </p:spPr>
        <p:txBody>
          <a:bodyPr/>
          <a:lstStyle>
            <a:lvl1pPr>
              <a:defRPr/>
            </a:lvl1pPr>
          </a:lstStyle>
          <a:p>
            <a:pPr>
              <a:defRPr/>
            </a:pPr>
            <a:fld id="{928D0B86-8DB3-4836-920C-1608795C1A11}" type="slidenum">
              <a:rPr lang="en-US" altLang="zh-TW"/>
              <a:pPr>
                <a:defRPr/>
              </a:pPr>
              <a:t>‹#›</a:t>
            </a:fld>
            <a:endParaRPr lang="en-US" altLang="zh-TW"/>
          </a:p>
        </p:txBody>
      </p:sp>
    </p:spTree>
    <p:extLst>
      <p:ext uri="{BB962C8B-B14F-4D97-AF65-F5344CB8AC3E}">
        <p14:creationId xmlns:p14="http://schemas.microsoft.com/office/powerpoint/2010/main" val="235554050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1826684" y="301625"/>
            <a:ext cx="9751483"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1826684" y="1827213"/>
            <a:ext cx="4773083" cy="4114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802967" y="1827213"/>
            <a:ext cx="4775200" cy="4114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609600" y="6248400"/>
            <a:ext cx="2844800" cy="457200"/>
          </a:xfrm>
        </p:spPr>
        <p:txBody>
          <a:bodyPr/>
          <a:lstStyle>
            <a:lvl1pPr>
              <a:defRPr/>
            </a:lvl1pPr>
          </a:lstStyle>
          <a:p>
            <a:pPr>
              <a:defRPr/>
            </a:pPr>
            <a:endParaRPr lang="en-US" altLang="zh-TW"/>
          </a:p>
        </p:txBody>
      </p:sp>
      <p:sp>
        <p:nvSpPr>
          <p:cNvPr id="6" name="頁尾版面配置區 5"/>
          <p:cNvSpPr>
            <a:spLocks noGrp="1"/>
          </p:cNvSpPr>
          <p:nvPr>
            <p:ph type="ftr" sz="quarter" idx="11"/>
          </p:nvPr>
        </p:nvSpPr>
        <p:spPr>
          <a:xfrm>
            <a:off x="4165600" y="6248400"/>
            <a:ext cx="3860800" cy="457200"/>
          </a:xfrm>
          <a:prstGeom prst="rect">
            <a:avLst/>
          </a:prstGeom>
        </p:spPr>
        <p:txBody>
          <a:bodyPr/>
          <a:lstStyle>
            <a:lvl1pPr>
              <a:defRPr/>
            </a:lvl1pPr>
          </a:lstStyle>
          <a:p>
            <a:pPr>
              <a:defRPr/>
            </a:pPr>
            <a:r>
              <a:rPr lang="en-US" altLang="zh-TW"/>
              <a:t>by: C.W.Lu 2010</a:t>
            </a:r>
          </a:p>
        </p:txBody>
      </p:sp>
      <p:sp>
        <p:nvSpPr>
          <p:cNvPr id="7" name="投影片編號版面配置區 6"/>
          <p:cNvSpPr>
            <a:spLocks noGrp="1"/>
          </p:cNvSpPr>
          <p:nvPr>
            <p:ph type="sldNum" sz="quarter" idx="12"/>
          </p:nvPr>
        </p:nvSpPr>
        <p:spPr>
          <a:xfrm>
            <a:off x="8737600" y="6248400"/>
            <a:ext cx="2844800" cy="457200"/>
          </a:xfrm>
        </p:spPr>
        <p:txBody>
          <a:bodyPr/>
          <a:lstStyle>
            <a:lvl1pPr>
              <a:defRPr/>
            </a:lvl1pPr>
          </a:lstStyle>
          <a:p>
            <a:pPr>
              <a:defRPr/>
            </a:pPr>
            <a:fld id="{6BF0DAE3-EC55-4489-9737-66A684D6CD4B}" type="slidenum">
              <a:rPr lang="en-US" altLang="zh-TW"/>
              <a:pPr>
                <a:defRPr/>
              </a:pPr>
              <a:t>‹#›</a:t>
            </a:fld>
            <a:endParaRPr lang="en-US" altLang="zh-TW"/>
          </a:p>
        </p:txBody>
      </p:sp>
    </p:spTree>
    <p:extLst>
      <p:ext uri="{BB962C8B-B14F-4D97-AF65-F5344CB8AC3E}">
        <p14:creationId xmlns:p14="http://schemas.microsoft.com/office/powerpoint/2010/main" val="18705207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userDrawn="1">
  <p:cSld name="Title and Content">
    <p:spTree>
      <p:nvGrpSpPr>
        <p:cNvPr id="1" name=""/>
        <p:cNvGrpSpPr/>
        <p:nvPr/>
      </p:nvGrpSpPr>
      <p:grpSpPr>
        <a:xfrm>
          <a:off x="0" y="0"/>
          <a:ext cx="0" cy="0"/>
          <a:chOff x="0" y="0"/>
          <a:chExt cx="0" cy="0"/>
        </a:xfrm>
      </p:grpSpPr>
      <p:sp>
        <p:nvSpPr>
          <p:cNvPr id="2" name="Holder 4">
            <a:extLst>
              <a:ext uri="{FF2B5EF4-FFF2-40B4-BE49-F238E27FC236}">
                <a16:creationId xmlns:a16="http://schemas.microsoft.com/office/drawing/2014/main" id="{46958007-C971-4BAA-BB6E-6E54BB43CAC5}"/>
              </a:ext>
            </a:extLst>
          </p:cNvPr>
          <p:cNvSpPr>
            <a:spLocks noGrp="1"/>
          </p:cNvSpPr>
          <p:nvPr>
            <p:ph type="ftr" sz="quarter" idx="10"/>
          </p:nvPr>
        </p:nvSpPr>
        <p:spPr>
          <a:xfrm>
            <a:off x="4145323" y="6378727"/>
            <a:ext cx="3901356" cy="343202"/>
          </a:xfrm>
          <a:prstGeom prst="rect">
            <a:avLst/>
          </a:prstGeom>
        </p:spPr>
        <p:txBody>
          <a:bodyPr lIns="0" tIns="0" rIns="0" bIns="0"/>
          <a:lstStyle>
            <a:lvl1pPr algn="ctr" eaLnBrk="1" hangingPunct="1">
              <a:lnSpc>
                <a:spcPct val="80000"/>
              </a:lnSpc>
              <a:spcBef>
                <a:spcPct val="20000"/>
              </a:spcBef>
              <a:buFontTx/>
              <a:buChar char="•"/>
              <a:defRPr>
                <a:solidFill>
                  <a:schemeClr val="tx1">
                    <a:tint val="75000"/>
                  </a:schemeClr>
                </a:solidFill>
              </a:defRPr>
            </a:lvl1pPr>
          </a:lstStyle>
          <a:p>
            <a:pPr>
              <a:defRPr/>
            </a:pPr>
            <a:endParaRPr/>
          </a:p>
        </p:txBody>
      </p:sp>
      <p:sp>
        <p:nvSpPr>
          <p:cNvPr id="3" name="Holder 5">
            <a:extLst>
              <a:ext uri="{FF2B5EF4-FFF2-40B4-BE49-F238E27FC236}">
                <a16:creationId xmlns:a16="http://schemas.microsoft.com/office/drawing/2014/main" id="{CBE4F901-5B52-4934-9B88-AD10D27C5733}"/>
              </a:ext>
            </a:extLst>
          </p:cNvPr>
          <p:cNvSpPr>
            <a:spLocks noGrp="1"/>
          </p:cNvSpPr>
          <p:nvPr>
            <p:ph type="dt" sz="half" idx="11"/>
          </p:nvPr>
        </p:nvSpPr>
        <p:spPr>
          <a:xfrm>
            <a:off x="609911" y="6378727"/>
            <a:ext cx="2803519" cy="343202"/>
          </a:xfrm>
          <a:prstGeom prst="rect">
            <a:avLst/>
          </a:prstGeom>
        </p:spPr>
        <p:txBody>
          <a:bodyPr lIns="0" tIns="0" rIns="0" bIns="0"/>
          <a:lstStyle>
            <a:lvl1pPr algn="l" eaLnBrk="1" hangingPunct="1">
              <a:lnSpc>
                <a:spcPct val="80000"/>
              </a:lnSpc>
              <a:spcBef>
                <a:spcPct val="20000"/>
              </a:spcBef>
              <a:buFontTx/>
              <a:buChar char="•"/>
              <a:defRPr>
                <a:solidFill>
                  <a:schemeClr val="tx1">
                    <a:tint val="75000"/>
                  </a:schemeClr>
                </a:solidFill>
              </a:defRPr>
            </a:lvl1pPr>
          </a:lstStyle>
          <a:p>
            <a:pPr>
              <a:defRPr/>
            </a:pPr>
            <a:fld id="{948C743E-E0E3-41D3-8FB8-426C4C65917C}" type="datetimeFigureOut">
              <a:rPr lang="en-US"/>
              <a:pPr>
                <a:defRPr/>
              </a:pPr>
              <a:t>7/23/2026</a:t>
            </a:fld>
            <a:endParaRPr lang="en-US"/>
          </a:p>
        </p:txBody>
      </p:sp>
      <p:sp>
        <p:nvSpPr>
          <p:cNvPr id="4" name="Holder 6">
            <a:extLst>
              <a:ext uri="{FF2B5EF4-FFF2-40B4-BE49-F238E27FC236}">
                <a16:creationId xmlns:a16="http://schemas.microsoft.com/office/drawing/2014/main" id="{5DD5E15D-6490-4C2E-A01C-7F1051A2AFAC}"/>
              </a:ext>
            </a:extLst>
          </p:cNvPr>
          <p:cNvSpPr>
            <a:spLocks noGrp="1"/>
          </p:cNvSpPr>
          <p:nvPr>
            <p:ph type="sldNum" sz="quarter" idx="12"/>
          </p:nvPr>
        </p:nvSpPr>
        <p:spPr>
          <a:xfrm>
            <a:off x="8778571" y="6378727"/>
            <a:ext cx="2803519" cy="343202"/>
          </a:xfrm>
          <a:prstGeom prst="rect">
            <a:avLst/>
          </a:prstGeom>
        </p:spPr>
        <p:txBody>
          <a:bodyPr vert="horz" wrap="square" lIns="0" tIns="0" rIns="0" bIns="0" numCol="1" anchor="t" anchorCtr="0" compatLnSpc="1">
            <a:prstTxWarp prst="textNoShape">
              <a:avLst/>
            </a:prstTxWarp>
          </a:bodyPr>
          <a:lstStyle>
            <a:lvl1pPr algn="r" eaLnBrk="1" hangingPunct="1">
              <a:lnSpc>
                <a:spcPct val="80000"/>
              </a:lnSpc>
              <a:spcBef>
                <a:spcPct val="20000"/>
              </a:spcBef>
              <a:buFontTx/>
              <a:buChar char="•"/>
              <a:defRPr smtClean="0">
                <a:solidFill>
                  <a:srgbClr val="898989"/>
                </a:solidFill>
              </a:defRPr>
            </a:lvl1pPr>
          </a:lstStyle>
          <a:p>
            <a:pPr>
              <a:defRPr/>
            </a:pPr>
            <a:fld id="{F50ED4AC-6942-4684-8F99-CCE38E07496C}" type="slidenum">
              <a:rPr lang="zh-TW" altLang="zh-TW"/>
              <a:pPr>
                <a:defRPr/>
              </a:pPr>
              <a:t>‹#›</a:t>
            </a:fld>
            <a:endParaRPr lang="zh-TW" altLang="zh-TW"/>
          </a:p>
        </p:txBody>
      </p:sp>
    </p:spTree>
    <p:extLst>
      <p:ext uri="{BB962C8B-B14F-4D97-AF65-F5344CB8AC3E}">
        <p14:creationId xmlns:p14="http://schemas.microsoft.com/office/powerpoint/2010/main" val="29044097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AndTwoObj">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quarter" idx="2"/>
          </p:nvPr>
        </p:nvSpPr>
        <p:spPr>
          <a:xfrm>
            <a:off x="6197601" y="1600200"/>
            <a:ext cx="5592233" cy="21732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內容版面配置區 4"/>
          <p:cNvSpPr>
            <a:spLocks noGrp="1"/>
          </p:cNvSpPr>
          <p:nvPr>
            <p:ph sz="quarter" idx="3"/>
          </p:nvPr>
        </p:nvSpPr>
        <p:spPr>
          <a:xfrm>
            <a:off x="6197601" y="3925889"/>
            <a:ext cx="5592233" cy="217328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7"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343068077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02167" y="228601"/>
            <a:ext cx="11387667" cy="58705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323792391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objAndTx">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內容版面配置區 2"/>
          <p:cNvSpPr>
            <a:spLocks noGrp="1"/>
          </p:cNvSpPr>
          <p:nvPr>
            <p:ph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197601"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27608850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objAndTwoObj">
  <p:cSld name="標題，1 個大物件與 2 個小物件">
    <p:spTree>
      <p:nvGrpSpPr>
        <p:cNvPr id="1" name=""/>
        <p:cNvGrpSpPr/>
        <p:nvPr/>
      </p:nvGrpSpPr>
      <p:grpSpPr>
        <a:xfrm>
          <a:off x="0" y="0"/>
          <a:ext cx="0" cy="0"/>
          <a:chOff x="0" y="0"/>
          <a:chExt cx="0" cy="0"/>
        </a:xfrm>
      </p:grpSpPr>
      <p:sp>
        <p:nvSpPr>
          <p:cNvPr id="2" name="標題 1"/>
          <p:cNvSpPr>
            <a:spLocks noGrp="1"/>
          </p:cNvSpPr>
          <p:nvPr>
            <p:ph type="title"/>
          </p:nvPr>
        </p:nvSpPr>
        <p:spPr>
          <a:xfrm>
            <a:off x="402167" y="228600"/>
            <a:ext cx="11387667" cy="1143000"/>
          </a:xfrm>
        </p:spPr>
        <p:txBody>
          <a:bodyPr/>
          <a:lstStyle/>
          <a:p>
            <a:r>
              <a:rPr lang="zh-TW" altLang="en-US"/>
              <a:t>按一下以編輯母片標題樣式</a:t>
            </a:r>
          </a:p>
        </p:txBody>
      </p:sp>
      <p:sp>
        <p:nvSpPr>
          <p:cNvPr id="3" name="內容版面配置區 2"/>
          <p:cNvSpPr>
            <a:spLocks noGrp="1"/>
          </p:cNvSpPr>
          <p:nvPr>
            <p:ph sz="half" idx="1"/>
          </p:nvPr>
        </p:nvSpPr>
        <p:spPr>
          <a:xfrm>
            <a:off x="402168" y="1600200"/>
            <a:ext cx="5592233" cy="44989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quarter" idx="2"/>
          </p:nvPr>
        </p:nvSpPr>
        <p:spPr>
          <a:xfrm>
            <a:off x="6197601" y="1600200"/>
            <a:ext cx="5592233" cy="21732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內容版面配置區 4"/>
          <p:cNvSpPr>
            <a:spLocks noGrp="1"/>
          </p:cNvSpPr>
          <p:nvPr>
            <p:ph sz="quarter" idx="3"/>
          </p:nvPr>
        </p:nvSpPr>
        <p:spPr>
          <a:xfrm>
            <a:off x="6197601" y="3925889"/>
            <a:ext cx="5592233" cy="217328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Rectangle 4"/>
          <p:cNvSpPr>
            <a:spLocks noGrp="1" noChangeArrowheads="1"/>
          </p:cNvSpPr>
          <p:nvPr>
            <p:ph type="dt" sz="half" idx="10"/>
          </p:nvPr>
        </p:nvSpPr>
        <p:spPr>
          <a:ln/>
        </p:spPr>
        <p:txBody>
          <a:bodyPr/>
          <a:lstStyle>
            <a:lvl1pPr>
              <a:defRPr/>
            </a:lvl1pPr>
          </a:lstStyle>
          <a:p>
            <a:pPr eaLnBrk="0" fontAlgn="base" hangingPunct="0">
              <a:spcBef>
                <a:spcPct val="0"/>
              </a:spcBef>
              <a:spcAft>
                <a:spcPct val="0"/>
              </a:spcAft>
              <a:buClr>
                <a:srgbClr val="FF3300"/>
              </a:buClr>
              <a:buFontTx/>
              <a:buChar char="•"/>
              <a:defRPr/>
            </a:pPr>
            <a:endParaRPr kumimoji="1" lang="en-US" altLang="zh-TW" u="sng">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eaLnBrk="0" fontAlgn="base" hangingPunct="0">
              <a:spcBef>
                <a:spcPct val="0"/>
              </a:spcBef>
              <a:spcAft>
                <a:spcPct val="0"/>
              </a:spcAft>
              <a:buClr>
                <a:srgbClr val="FF3300"/>
              </a:buClr>
              <a:buFontTx/>
              <a:buChar char="•"/>
              <a:defRPr/>
            </a:pPr>
            <a:endParaRPr kumimoji="1" lang="en-US" altLang="zh-TW" sz="2000" b="1" u="sng">
              <a:solidFill>
                <a:srgbClr val="000000"/>
              </a:solidFill>
              <a:latin typeface="新細明體" panose="02020500000000000000" pitchFamily="18" charset="-120"/>
              <a:ea typeface="新細明體" panose="02020500000000000000" pitchFamily="18" charset="-120"/>
            </a:endParaRPr>
          </a:p>
        </p:txBody>
      </p:sp>
    </p:spTree>
    <p:extLst>
      <p:ext uri="{BB962C8B-B14F-4D97-AF65-F5344CB8AC3E}">
        <p14:creationId xmlns:p14="http://schemas.microsoft.com/office/powerpoint/2010/main" val="4792375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3.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19" Type="http://schemas.openxmlformats.org/officeDocument/2006/relationships/theme" Target="../theme/theme4.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19" Type="http://schemas.openxmlformats.org/officeDocument/2006/relationships/theme" Target="../theme/theme5.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13" Type="http://schemas.openxmlformats.org/officeDocument/2006/relationships/slideLayout" Target="../slideLayouts/slideLayout77.xml"/><Relationship Id="rId18" Type="http://schemas.openxmlformats.org/officeDocument/2006/relationships/slideLayout" Target="../slideLayouts/slideLayout8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slideLayout" Target="../slideLayouts/slideLayout76.xml"/><Relationship Id="rId17" Type="http://schemas.openxmlformats.org/officeDocument/2006/relationships/slideLayout" Target="../slideLayouts/slideLayout81.xml"/><Relationship Id="rId2" Type="http://schemas.openxmlformats.org/officeDocument/2006/relationships/slideLayout" Target="../slideLayouts/slideLayout66.xml"/><Relationship Id="rId16" Type="http://schemas.openxmlformats.org/officeDocument/2006/relationships/slideLayout" Target="../slideLayouts/slideLayout80.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5" Type="http://schemas.openxmlformats.org/officeDocument/2006/relationships/slideLayout" Target="../slideLayouts/slideLayout79.xml"/><Relationship Id="rId10" Type="http://schemas.openxmlformats.org/officeDocument/2006/relationships/slideLayout" Target="../slideLayouts/slideLayout74.xml"/><Relationship Id="rId19" Type="http://schemas.openxmlformats.org/officeDocument/2006/relationships/theme" Target="../theme/theme6.xml"/><Relationship Id="rId4" Type="http://schemas.openxmlformats.org/officeDocument/2006/relationships/slideLayout" Target="../slideLayouts/slideLayout68.xml"/><Relationship Id="rId9" Type="http://schemas.openxmlformats.org/officeDocument/2006/relationships/slideLayout" Target="../slideLayouts/slideLayout73.xml"/><Relationship Id="rId14" Type="http://schemas.openxmlformats.org/officeDocument/2006/relationships/slideLayout" Target="../slideLayouts/slideLayout7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71" r:id="rId3"/>
    <p:sldLayoutId id="2147483672" r:id="rId4"/>
    <p:sldLayoutId id="2147483673" r:id="rId5"/>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a:extLst>
              <a:ext uri="{FF2B5EF4-FFF2-40B4-BE49-F238E27FC236}">
                <a16:creationId xmlns:a16="http://schemas.microsoft.com/office/drawing/2014/main" id="{670606A0-5AE2-4263-AA6A-718555C83FBC}"/>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a:extLst>
              <a:ext uri="{FF2B5EF4-FFF2-40B4-BE49-F238E27FC236}">
                <a16:creationId xmlns:a16="http://schemas.microsoft.com/office/drawing/2014/main" id="{93FE6B91-D08A-4DB2-A4E7-B383456DF957}"/>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ABB19B0F-987C-4450-A3D3-AA2AF23939A6}"/>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mn-lt"/>
                <a:ea typeface="+mn-ea"/>
              </a:defRPr>
            </a:lvl1pPr>
          </a:lstStyle>
          <a:p>
            <a:pPr>
              <a:defRPr/>
            </a:pPr>
            <a:fld id="{4EA35203-903D-4042-AF08-F21386AE77D1}" type="datetimeFigureOut">
              <a:rPr lang="zh-TW" altLang="en-US"/>
              <a:pPr>
                <a:defRPr/>
              </a:pPr>
              <a:t>2026/7/23</a:t>
            </a:fld>
            <a:endParaRPr lang="zh-TW" altLang="en-US"/>
          </a:p>
        </p:txBody>
      </p:sp>
      <p:sp>
        <p:nvSpPr>
          <p:cNvPr id="5" name="頁尾版面配置區 4">
            <a:extLst>
              <a:ext uri="{FF2B5EF4-FFF2-40B4-BE49-F238E27FC236}">
                <a16:creationId xmlns:a16="http://schemas.microsoft.com/office/drawing/2014/main" id="{54F9FFD6-8BA4-4292-B79A-2A1278AD96AB}"/>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a:extLst>
              <a:ext uri="{FF2B5EF4-FFF2-40B4-BE49-F238E27FC236}">
                <a16:creationId xmlns:a16="http://schemas.microsoft.com/office/drawing/2014/main" id="{4F871451-C269-4A1F-9812-8936125BA2CD}"/>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Calibri" panose="020F0502020204030204" pitchFamily="34" charset="0"/>
              </a:defRPr>
            </a:lvl1pPr>
          </a:lstStyle>
          <a:p>
            <a:pPr>
              <a:defRPr/>
            </a:pPr>
            <a:fld id="{66CB442C-273C-4426-9347-83765B2C5644}" type="slidenum">
              <a:rPr lang="zh-TW" altLang="en-US"/>
              <a:pPr>
                <a:defRPr/>
              </a:pPr>
              <a:t>‹#›</a:t>
            </a:fld>
            <a:endParaRPr lang="zh-TW" altLang="en-US"/>
          </a:p>
        </p:txBody>
      </p:sp>
    </p:spTree>
    <p:extLst>
      <p:ext uri="{BB962C8B-B14F-4D97-AF65-F5344CB8AC3E}">
        <p14:creationId xmlns:p14="http://schemas.microsoft.com/office/powerpoint/2010/main" val="236610633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8A87A34-81AB-432B-8DAE-1953F412C126}" type="datetimeFigureOut">
              <a:rPr lang="en-US" smtClean="0"/>
              <a:pPr/>
              <a:t>7/23/2026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D22F896-40B5-4ADD-8801-0D06FADFA09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5844506"/>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4099"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latin typeface="+mn-lt"/>
                <a:ea typeface="+mn-ea"/>
              </a:defRPr>
            </a:lvl1pPr>
          </a:lstStyle>
          <a:p>
            <a:pPr>
              <a:defRPr/>
            </a:pPr>
            <a:endParaRPr lang="en-US" altLang="zh-TW"/>
          </a:p>
        </p:txBody>
      </p:sp>
      <p:sp>
        <p:nvSpPr>
          <p:cNvPr id="1030" name="Rectangle 6"/>
          <p:cNvSpPr>
            <a:spLocks noGrp="1" noChangeArrowheads="1"/>
          </p:cNvSpPr>
          <p:nvPr>
            <p:ph type="sldNum" sz="quarter" idx="4"/>
          </p:nvPr>
        </p:nvSpPr>
        <p:spPr bwMode="auto">
          <a:xfrm>
            <a:off x="8608484" y="6405563"/>
            <a:ext cx="34544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600" b="1">
                <a:ea typeface="+mn-ea"/>
              </a:defRPr>
            </a:lvl1pPr>
          </a:lstStyle>
          <a:p>
            <a:pPr>
              <a:defRPr/>
            </a:pPr>
            <a:fld id="{6C92D449-0BF5-4F2A-9FD3-F5D133A6F250}" type="slidenum">
              <a:rPr lang="en-US" altLang="zh-TW"/>
              <a:pPr>
                <a:defRPr/>
              </a:pPr>
              <a:t>‹#›</a:t>
            </a:fld>
            <a:endParaRPr lang="en-US" altLang="zh-TW"/>
          </a:p>
        </p:txBody>
      </p:sp>
    </p:spTree>
    <p:extLst>
      <p:ext uri="{BB962C8B-B14F-4D97-AF65-F5344CB8AC3E}">
        <p14:creationId xmlns:p14="http://schemas.microsoft.com/office/powerpoint/2010/main" val="417751438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 id="2147483737" r:id="rId18"/>
  </p:sldLayoutIdLst>
  <p:hf hdr="0" ftr="0" dt="0"/>
  <p:txStyles>
    <p:titleStyle>
      <a:lvl1pPr algn="ctr" rtl="0" eaLnBrk="0" fontAlgn="base" hangingPunct="0">
        <a:spcBef>
          <a:spcPct val="0"/>
        </a:spcBef>
        <a:spcAft>
          <a:spcPct val="0"/>
        </a:spcAft>
        <a:defRPr kumimoji="1" sz="4400" b="1">
          <a:solidFill>
            <a:srgbClr val="CC0000"/>
          </a:solidFill>
          <a:latin typeface="+mj-lt"/>
          <a:ea typeface="+mj-ea"/>
          <a:cs typeface="+mj-cs"/>
        </a:defRPr>
      </a:lvl1pPr>
      <a:lvl2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2pPr>
      <a:lvl3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3pPr>
      <a:lvl4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4pPr>
      <a:lvl5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5pPr>
      <a:lvl6pPr marL="457200" algn="ctr" rtl="0" fontAlgn="base">
        <a:spcBef>
          <a:spcPct val="0"/>
        </a:spcBef>
        <a:spcAft>
          <a:spcPct val="0"/>
        </a:spcAft>
        <a:defRPr kumimoji="1" sz="4400" b="1">
          <a:solidFill>
            <a:srgbClr val="CC0000"/>
          </a:solidFill>
          <a:latin typeface="標楷體" pitchFamily="65" charset="-120"/>
          <a:ea typeface="標楷體" pitchFamily="65" charset="-120"/>
        </a:defRPr>
      </a:lvl6pPr>
      <a:lvl7pPr marL="914400" algn="ctr" rtl="0" fontAlgn="base">
        <a:spcBef>
          <a:spcPct val="0"/>
        </a:spcBef>
        <a:spcAft>
          <a:spcPct val="0"/>
        </a:spcAft>
        <a:defRPr kumimoji="1" sz="4400" b="1">
          <a:solidFill>
            <a:srgbClr val="CC0000"/>
          </a:solidFill>
          <a:latin typeface="標楷體" pitchFamily="65" charset="-120"/>
          <a:ea typeface="標楷體" pitchFamily="65" charset="-120"/>
        </a:defRPr>
      </a:lvl7pPr>
      <a:lvl8pPr marL="1371600" algn="ctr" rtl="0" fontAlgn="base">
        <a:spcBef>
          <a:spcPct val="0"/>
        </a:spcBef>
        <a:spcAft>
          <a:spcPct val="0"/>
        </a:spcAft>
        <a:defRPr kumimoji="1" sz="4400" b="1">
          <a:solidFill>
            <a:srgbClr val="CC0000"/>
          </a:solidFill>
          <a:latin typeface="標楷體" pitchFamily="65" charset="-120"/>
          <a:ea typeface="標楷體" pitchFamily="65" charset="-120"/>
        </a:defRPr>
      </a:lvl8pPr>
      <a:lvl9pPr marL="1828800" algn="ctr" rtl="0" fontAlgn="base">
        <a:spcBef>
          <a:spcPct val="0"/>
        </a:spcBef>
        <a:spcAft>
          <a:spcPct val="0"/>
        </a:spcAft>
        <a:defRPr kumimoji="1" sz="4400" b="1">
          <a:solidFill>
            <a:srgbClr val="CC0000"/>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Char char="•"/>
        <a:defRPr kumimoji="1"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b="1">
          <a:solidFill>
            <a:schemeClr val="tx1"/>
          </a:solidFill>
          <a:latin typeface="+mn-lt"/>
          <a:ea typeface="+mn-ea"/>
        </a:defRPr>
      </a:lvl2pPr>
      <a:lvl3pPr marL="1143000" indent="-228600" algn="l" rtl="0" eaLnBrk="0" fontAlgn="base" hangingPunct="0">
        <a:spcBef>
          <a:spcPct val="20000"/>
        </a:spcBef>
        <a:spcAft>
          <a:spcPct val="0"/>
        </a:spcAft>
        <a:buChar char="•"/>
        <a:defRPr kumimoji="1" sz="2800" b="1">
          <a:solidFill>
            <a:schemeClr val="tx1"/>
          </a:solidFill>
          <a:latin typeface="+mn-lt"/>
          <a:ea typeface="+mn-ea"/>
        </a:defRPr>
      </a:lvl3pPr>
      <a:lvl4pPr marL="1600200" indent="-228600" algn="l" rtl="0" eaLnBrk="0" fontAlgn="base" hangingPunct="0">
        <a:spcBef>
          <a:spcPct val="20000"/>
        </a:spcBef>
        <a:spcAft>
          <a:spcPct val="0"/>
        </a:spcAft>
        <a:buChar char="–"/>
        <a:defRPr kumimoji="1" sz="2400" b="1">
          <a:solidFill>
            <a:schemeClr val="tx1"/>
          </a:solidFill>
          <a:latin typeface="+mn-lt"/>
          <a:ea typeface="+mn-ea"/>
        </a:defRPr>
      </a:lvl4pPr>
      <a:lvl5pPr marL="2057400" indent="-228600" algn="l" rtl="0" eaLnBrk="0" fontAlgn="base" hangingPunct="0">
        <a:spcBef>
          <a:spcPct val="20000"/>
        </a:spcBef>
        <a:spcAft>
          <a:spcPct val="0"/>
        </a:spcAft>
        <a:buChar char="»"/>
        <a:defRPr kumimoji="1" sz="2000" b="1">
          <a:solidFill>
            <a:schemeClr val="tx1"/>
          </a:solidFill>
          <a:latin typeface="+mn-lt"/>
          <a:ea typeface="+mn-ea"/>
        </a:defRPr>
      </a:lvl5pPr>
      <a:lvl6pPr marL="2514600" indent="-228600" algn="l" rtl="0" fontAlgn="base">
        <a:spcBef>
          <a:spcPct val="20000"/>
        </a:spcBef>
        <a:spcAft>
          <a:spcPct val="0"/>
        </a:spcAft>
        <a:buChar char="»"/>
        <a:defRPr kumimoji="1" sz="2000" b="1">
          <a:solidFill>
            <a:schemeClr val="tx1"/>
          </a:solidFill>
          <a:latin typeface="+mn-lt"/>
          <a:ea typeface="+mn-ea"/>
        </a:defRPr>
      </a:lvl6pPr>
      <a:lvl7pPr marL="2971800" indent="-228600" algn="l" rtl="0" fontAlgn="base">
        <a:spcBef>
          <a:spcPct val="20000"/>
        </a:spcBef>
        <a:spcAft>
          <a:spcPct val="0"/>
        </a:spcAft>
        <a:buChar char="»"/>
        <a:defRPr kumimoji="1" sz="2000" b="1">
          <a:solidFill>
            <a:schemeClr val="tx1"/>
          </a:solidFill>
          <a:latin typeface="+mn-lt"/>
          <a:ea typeface="+mn-ea"/>
        </a:defRPr>
      </a:lvl7pPr>
      <a:lvl8pPr marL="3429000" indent="-228600" algn="l" rtl="0" fontAlgn="base">
        <a:spcBef>
          <a:spcPct val="20000"/>
        </a:spcBef>
        <a:spcAft>
          <a:spcPct val="0"/>
        </a:spcAft>
        <a:buChar char="»"/>
        <a:defRPr kumimoji="1" sz="2000" b="1">
          <a:solidFill>
            <a:schemeClr val="tx1"/>
          </a:solidFill>
          <a:latin typeface="+mn-lt"/>
          <a:ea typeface="+mn-ea"/>
        </a:defRPr>
      </a:lvl8pPr>
      <a:lvl9pPr marL="3886200" indent="-228600" algn="l" rtl="0" fontAlgn="base">
        <a:spcBef>
          <a:spcPct val="20000"/>
        </a:spcBef>
        <a:spcAft>
          <a:spcPct val="0"/>
        </a:spcAft>
        <a:buChar char="»"/>
        <a:defRPr kumimoji="1" sz="2000" b="1">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4099"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latin typeface="+mn-lt"/>
                <a:ea typeface="+mn-ea"/>
              </a:defRPr>
            </a:lvl1pPr>
          </a:lstStyle>
          <a:p>
            <a:pPr>
              <a:defRPr/>
            </a:pPr>
            <a:endParaRPr lang="en-US" altLang="zh-TW"/>
          </a:p>
        </p:txBody>
      </p:sp>
      <p:sp>
        <p:nvSpPr>
          <p:cNvPr id="1030" name="Rectangle 6"/>
          <p:cNvSpPr>
            <a:spLocks noGrp="1" noChangeArrowheads="1"/>
          </p:cNvSpPr>
          <p:nvPr>
            <p:ph type="sldNum" sz="quarter" idx="4"/>
          </p:nvPr>
        </p:nvSpPr>
        <p:spPr bwMode="auto">
          <a:xfrm>
            <a:off x="8608484" y="6405563"/>
            <a:ext cx="34544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600" b="1">
                <a:ea typeface="+mn-ea"/>
              </a:defRPr>
            </a:lvl1pPr>
          </a:lstStyle>
          <a:p>
            <a:pPr>
              <a:defRPr/>
            </a:pPr>
            <a:fld id="{6C92D449-0BF5-4F2A-9FD3-F5D133A6F250}" type="slidenum">
              <a:rPr lang="en-US" altLang="zh-TW"/>
              <a:pPr>
                <a:defRPr/>
              </a:pPr>
              <a:t>‹#›</a:t>
            </a:fld>
            <a:endParaRPr lang="en-US" altLang="zh-TW"/>
          </a:p>
        </p:txBody>
      </p:sp>
    </p:spTree>
    <p:extLst>
      <p:ext uri="{BB962C8B-B14F-4D97-AF65-F5344CB8AC3E}">
        <p14:creationId xmlns:p14="http://schemas.microsoft.com/office/powerpoint/2010/main" val="2589732101"/>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Lst>
  <p:hf hdr="0" ftr="0" dt="0"/>
  <p:txStyles>
    <p:titleStyle>
      <a:lvl1pPr algn="ctr" rtl="0" eaLnBrk="0" fontAlgn="base" hangingPunct="0">
        <a:spcBef>
          <a:spcPct val="0"/>
        </a:spcBef>
        <a:spcAft>
          <a:spcPct val="0"/>
        </a:spcAft>
        <a:defRPr kumimoji="1" sz="4400" b="1">
          <a:solidFill>
            <a:srgbClr val="CC0000"/>
          </a:solidFill>
          <a:latin typeface="+mj-lt"/>
          <a:ea typeface="+mj-ea"/>
          <a:cs typeface="+mj-cs"/>
        </a:defRPr>
      </a:lvl1pPr>
      <a:lvl2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2pPr>
      <a:lvl3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3pPr>
      <a:lvl4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4pPr>
      <a:lvl5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5pPr>
      <a:lvl6pPr marL="457200" algn="ctr" rtl="0" fontAlgn="base">
        <a:spcBef>
          <a:spcPct val="0"/>
        </a:spcBef>
        <a:spcAft>
          <a:spcPct val="0"/>
        </a:spcAft>
        <a:defRPr kumimoji="1" sz="4400" b="1">
          <a:solidFill>
            <a:srgbClr val="CC0000"/>
          </a:solidFill>
          <a:latin typeface="標楷體" pitchFamily="65" charset="-120"/>
          <a:ea typeface="標楷體" pitchFamily="65" charset="-120"/>
        </a:defRPr>
      </a:lvl6pPr>
      <a:lvl7pPr marL="914400" algn="ctr" rtl="0" fontAlgn="base">
        <a:spcBef>
          <a:spcPct val="0"/>
        </a:spcBef>
        <a:spcAft>
          <a:spcPct val="0"/>
        </a:spcAft>
        <a:defRPr kumimoji="1" sz="4400" b="1">
          <a:solidFill>
            <a:srgbClr val="CC0000"/>
          </a:solidFill>
          <a:latin typeface="標楷體" pitchFamily="65" charset="-120"/>
          <a:ea typeface="標楷體" pitchFamily="65" charset="-120"/>
        </a:defRPr>
      </a:lvl7pPr>
      <a:lvl8pPr marL="1371600" algn="ctr" rtl="0" fontAlgn="base">
        <a:spcBef>
          <a:spcPct val="0"/>
        </a:spcBef>
        <a:spcAft>
          <a:spcPct val="0"/>
        </a:spcAft>
        <a:defRPr kumimoji="1" sz="4400" b="1">
          <a:solidFill>
            <a:srgbClr val="CC0000"/>
          </a:solidFill>
          <a:latin typeface="標楷體" pitchFamily="65" charset="-120"/>
          <a:ea typeface="標楷體" pitchFamily="65" charset="-120"/>
        </a:defRPr>
      </a:lvl8pPr>
      <a:lvl9pPr marL="1828800" algn="ctr" rtl="0" fontAlgn="base">
        <a:spcBef>
          <a:spcPct val="0"/>
        </a:spcBef>
        <a:spcAft>
          <a:spcPct val="0"/>
        </a:spcAft>
        <a:defRPr kumimoji="1" sz="4400" b="1">
          <a:solidFill>
            <a:srgbClr val="CC0000"/>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Char char="•"/>
        <a:defRPr kumimoji="1"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b="1">
          <a:solidFill>
            <a:schemeClr val="tx1"/>
          </a:solidFill>
          <a:latin typeface="+mn-lt"/>
          <a:ea typeface="+mn-ea"/>
        </a:defRPr>
      </a:lvl2pPr>
      <a:lvl3pPr marL="1143000" indent="-228600" algn="l" rtl="0" eaLnBrk="0" fontAlgn="base" hangingPunct="0">
        <a:spcBef>
          <a:spcPct val="20000"/>
        </a:spcBef>
        <a:spcAft>
          <a:spcPct val="0"/>
        </a:spcAft>
        <a:buChar char="•"/>
        <a:defRPr kumimoji="1" sz="2800" b="1">
          <a:solidFill>
            <a:schemeClr val="tx1"/>
          </a:solidFill>
          <a:latin typeface="+mn-lt"/>
          <a:ea typeface="+mn-ea"/>
        </a:defRPr>
      </a:lvl3pPr>
      <a:lvl4pPr marL="1600200" indent="-228600" algn="l" rtl="0" eaLnBrk="0" fontAlgn="base" hangingPunct="0">
        <a:spcBef>
          <a:spcPct val="20000"/>
        </a:spcBef>
        <a:spcAft>
          <a:spcPct val="0"/>
        </a:spcAft>
        <a:buChar char="–"/>
        <a:defRPr kumimoji="1" sz="2400" b="1">
          <a:solidFill>
            <a:schemeClr val="tx1"/>
          </a:solidFill>
          <a:latin typeface="+mn-lt"/>
          <a:ea typeface="+mn-ea"/>
        </a:defRPr>
      </a:lvl4pPr>
      <a:lvl5pPr marL="2057400" indent="-228600" algn="l" rtl="0" eaLnBrk="0" fontAlgn="base" hangingPunct="0">
        <a:spcBef>
          <a:spcPct val="20000"/>
        </a:spcBef>
        <a:spcAft>
          <a:spcPct val="0"/>
        </a:spcAft>
        <a:buChar char="»"/>
        <a:defRPr kumimoji="1" sz="2000" b="1">
          <a:solidFill>
            <a:schemeClr val="tx1"/>
          </a:solidFill>
          <a:latin typeface="+mn-lt"/>
          <a:ea typeface="+mn-ea"/>
        </a:defRPr>
      </a:lvl5pPr>
      <a:lvl6pPr marL="2514600" indent="-228600" algn="l" rtl="0" fontAlgn="base">
        <a:spcBef>
          <a:spcPct val="20000"/>
        </a:spcBef>
        <a:spcAft>
          <a:spcPct val="0"/>
        </a:spcAft>
        <a:buChar char="»"/>
        <a:defRPr kumimoji="1" sz="2000" b="1">
          <a:solidFill>
            <a:schemeClr val="tx1"/>
          </a:solidFill>
          <a:latin typeface="+mn-lt"/>
          <a:ea typeface="+mn-ea"/>
        </a:defRPr>
      </a:lvl6pPr>
      <a:lvl7pPr marL="2971800" indent="-228600" algn="l" rtl="0" fontAlgn="base">
        <a:spcBef>
          <a:spcPct val="20000"/>
        </a:spcBef>
        <a:spcAft>
          <a:spcPct val="0"/>
        </a:spcAft>
        <a:buChar char="»"/>
        <a:defRPr kumimoji="1" sz="2000" b="1">
          <a:solidFill>
            <a:schemeClr val="tx1"/>
          </a:solidFill>
          <a:latin typeface="+mn-lt"/>
          <a:ea typeface="+mn-ea"/>
        </a:defRPr>
      </a:lvl7pPr>
      <a:lvl8pPr marL="3429000" indent="-228600" algn="l" rtl="0" fontAlgn="base">
        <a:spcBef>
          <a:spcPct val="20000"/>
        </a:spcBef>
        <a:spcAft>
          <a:spcPct val="0"/>
        </a:spcAft>
        <a:buChar char="»"/>
        <a:defRPr kumimoji="1" sz="2000" b="1">
          <a:solidFill>
            <a:schemeClr val="tx1"/>
          </a:solidFill>
          <a:latin typeface="+mn-lt"/>
          <a:ea typeface="+mn-ea"/>
        </a:defRPr>
      </a:lvl8pPr>
      <a:lvl9pPr marL="3886200" indent="-228600" algn="l" rtl="0" fontAlgn="base">
        <a:spcBef>
          <a:spcPct val="20000"/>
        </a:spcBef>
        <a:spcAft>
          <a:spcPct val="0"/>
        </a:spcAft>
        <a:buChar char="»"/>
        <a:defRPr kumimoji="1" sz="2000" b="1">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4099"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latin typeface="+mn-lt"/>
                <a:ea typeface="+mn-ea"/>
              </a:defRPr>
            </a:lvl1pPr>
          </a:lstStyle>
          <a:p>
            <a:pPr>
              <a:defRPr/>
            </a:pPr>
            <a:endParaRPr lang="en-US" altLang="zh-TW"/>
          </a:p>
        </p:txBody>
      </p:sp>
      <p:sp>
        <p:nvSpPr>
          <p:cNvPr id="1030" name="Rectangle 6"/>
          <p:cNvSpPr>
            <a:spLocks noGrp="1" noChangeArrowheads="1"/>
          </p:cNvSpPr>
          <p:nvPr>
            <p:ph type="sldNum" sz="quarter" idx="4"/>
          </p:nvPr>
        </p:nvSpPr>
        <p:spPr bwMode="auto">
          <a:xfrm>
            <a:off x="8608484" y="6405563"/>
            <a:ext cx="34544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600" b="1">
                <a:ea typeface="+mn-ea"/>
              </a:defRPr>
            </a:lvl1pPr>
          </a:lstStyle>
          <a:p>
            <a:pPr>
              <a:defRPr/>
            </a:pPr>
            <a:fld id="{6C92D449-0BF5-4F2A-9FD3-F5D133A6F250}" type="slidenum">
              <a:rPr lang="en-US" altLang="zh-TW"/>
              <a:pPr>
                <a:defRPr/>
              </a:pPr>
              <a:t>‹#›</a:t>
            </a:fld>
            <a:endParaRPr lang="en-US" altLang="zh-TW"/>
          </a:p>
        </p:txBody>
      </p:sp>
    </p:spTree>
    <p:extLst>
      <p:ext uri="{BB962C8B-B14F-4D97-AF65-F5344CB8AC3E}">
        <p14:creationId xmlns:p14="http://schemas.microsoft.com/office/powerpoint/2010/main" val="1493665186"/>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 id="2147483774" r:id="rId17"/>
    <p:sldLayoutId id="2147483775" r:id="rId18"/>
  </p:sldLayoutIdLst>
  <p:hf hdr="0" ftr="0" dt="0"/>
  <p:txStyles>
    <p:titleStyle>
      <a:lvl1pPr algn="ctr" rtl="0" eaLnBrk="0" fontAlgn="base" hangingPunct="0">
        <a:spcBef>
          <a:spcPct val="0"/>
        </a:spcBef>
        <a:spcAft>
          <a:spcPct val="0"/>
        </a:spcAft>
        <a:defRPr kumimoji="1" sz="4400" b="1">
          <a:solidFill>
            <a:srgbClr val="CC0000"/>
          </a:solidFill>
          <a:latin typeface="+mj-lt"/>
          <a:ea typeface="+mj-ea"/>
          <a:cs typeface="+mj-cs"/>
        </a:defRPr>
      </a:lvl1pPr>
      <a:lvl2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2pPr>
      <a:lvl3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3pPr>
      <a:lvl4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4pPr>
      <a:lvl5pPr algn="ctr" rtl="0" eaLnBrk="0" fontAlgn="base" hangingPunct="0">
        <a:spcBef>
          <a:spcPct val="0"/>
        </a:spcBef>
        <a:spcAft>
          <a:spcPct val="0"/>
        </a:spcAft>
        <a:defRPr kumimoji="1" sz="4400" b="1">
          <a:solidFill>
            <a:srgbClr val="CC0000"/>
          </a:solidFill>
          <a:latin typeface="標楷體" pitchFamily="65" charset="-120"/>
          <a:ea typeface="標楷體" pitchFamily="65" charset="-120"/>
        </a:defRPr>
      </a:lvl5pPr>
      <a:lvl6pPr marL="457200" algn="ctr" rtl="0" fontAlgn="base">
        <a:spcBef>
          <a:spcPct val="0"/>
        </a:spcBef>
        <a:spcAft>
          <a:spcPct val="0"/>
        </a:spcAft>
        <a:defRPr kumimoji="1" sz="4400" b="1">
          <a:solidFill>
            <a:srgbClr val="CC0000"/>
          </a:solidFill>
          <a:latin typeface="標楷體" pitchFamily="65" charset="-120"/>
          <a:ea typeface="標楷體" pitchFamily="65" charset="-120"/>
        </a:defRPr>
      </a:lvl6pPr>
      <a:lvl7pPr marL="914400" algn="ctr" rtl="0" fontAlgn="base">
        <a:spcBef>
          <a:spcPct val="0"/>
        </a:spcBef>
        <a:spcAft>
          <a:spcPct val="0"/>
        </a:spcAft>
        <a:defRPr kumimoji="1" sz="4400" b="1">
          <a:solidFill>
            <a:srgbClr val="CC0000"/>
          </a:solidFill>
          <a:latin typeface="標楷體" pitchFamily="65" charset="-120"/>
          <a:ea typeface="標楷體" pitchFamily="65" charset="-120"/>
        </a:defRPr>
      </a:lvl7pPr>
      <a:lvl8pPr marL="1371600" algn="ctr" rtl="0" fontAlgn="base">
        <a:spcBef>
          <a:spcPct val="0"/>
        </a:spcBef>
        <a:spcAft>
          <a:spcPct val="0"/>
        </a:spcAft>
        <a:defRPr kumimoji="1" sz="4400" b="1">
          <a:solidFill>
            <a:srgbClr val="CC0000"/>
          </a:solidFill>
          <a:latin typeface="標楷體" pitchFamily="65" charset="-120"/>
          <a:ea typeface="標楷體" pitchFamily="65" charset="-120"/>
        </a:defRPr>
      </a:lvl8pPr>
      <a:lvl9pPr marL="1828800" algn="ctr" rtl="0" fontAlgn="base">
        <a:spcBef>
          <a:spcPct val="0"/>
        </a:spcBef>
        <a:spcAft>
          <a:spcPct val="0"/>
        </a:spcAft>
        <a:defRPr kumimoji="1" sz="4400" b="1">
          <a:solidFill>
            <a:srgbClr val="CC0000"/>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Char char="•"/>
        <a:defRPr kumimoji="1"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b="1">
          <a:solidFill>
            <a:schemeClr val="tx1"/>
          </a:solidFill>
          <a:latin typeface="+mn-lt"/>
          <a:ea typeface="+mn-ea"/>
        </a:defRPr>
      </a:lvl2pPr>
      <a:lvl3pPr marL="1143000" indent="-228600" algn="l" rtl="0" eaLnBrk="0" fontAlgn="base" hangingPunct="0">
        <a:spcBef>
          <a:spcPct val="20000"/>
        </a:spcBef>
        <a:spcAft>
          <a:spcPct val="0"/>
        </a:spcAft>
        <a:buChar char="•"/>
        <a:defRPr kumimoji="1" sz="2800" b="1">
          <a:solidFill>
            <a:schemeClr val="tx1"/>
          </a:solidFill>
          <a:latin typeface="+mn-lt"/>
          <a:ea typeface="+mn-ea"/>
        </a:defRPr>
      </a:lvl3pPr>
      <a:lvl4pPr marL="1600200" indent="-228600" algn="l" rtl="0" eaLnBrk="0" fontAlgn="base" hangingPunct="0">
        <a:spcBef>
          <a:spcPct val="20000"/>
        </a:spcBef>
        <a:spcAft>
          <a:spcPct val="0"/>
        </a:spcAft>
        <a:buChar char="–"/>
        <a:defRPr kumimoji="1" sz="2400" b="1">
          <a:solidFill>
            <a:schemeClr val="tx1"/>
          </a:solidFill>
          <a:latin typeface="+mn-lt"/>
          <a:ea typeface="+mn-ea"/>
        </a:defRPr>
      </a:lvl4pPr>
      <a:lvl5pPr marL="2057400" indent="-228600" algn="l" rtl="0" eaLnBrk="0" fontAlgn="base" hangingPunct="0">
        <a:spcBef>
          <a:spcPct val="20000"/>
        </a:spcBef>
        <a:spcAft>
          <a:spcPct val="0"/>
        </a:spcAft>
        <a:buChar char="»"/>
        <a:defRPr kumimoji="1" sz="2000" b="1">
          <a:solidFill>
            <a:schemeClr val="tx1"/>
          </a:solidFill>
          <a:latin typeface="+mn-lt"/>
          <a:ea typeface="+mn-ea"/>
        </a:defRPr>
      </a:lvl5pPr>
      <a:lvl6pPr marL="2514600" indent="-228600" algn="l" rtl="0" fontAlgn="base">
        <a:spcBef>
          <a:spcPct val="20000"/>
        </a:spcBef>
        <a:spcAft>
          <a:spcPct val="0"/>
        </a:spcAft>
        <a:buChar char="»"/>
        <a:defRPr kumimoji="1" sz="2000" b="1">
          <a:solidFill>
            <a:schemeClr val="tx1"/>
          </a:solidFill>
          <a:latin typeface="+mn-lt"/>
          <a:ea typeface="+mn-ea"/>
        </a:defRPr>
      </a:lvl6pPr>
      <a:lvl7pPr marL="2971800" indent="-228600" algn="l" rtl="0" fontAlgn="base">
        <a:spcBef>
          <a:spcPct val="20000"/>
        </a:spcBef>
        <a:spcAft>
          <a:spcPct val="0"/>
        </a:spcAft>
        <a:buChar char="»"/>
        <a:defRPr kumimoji="1" sz="2000" b="1">
          <a:solidFill>
            <a:schemeClr val="tx1"/>
          </a:solidFill>
          <a:latin typeface="+mn-lt"/>
          <a:ea typeface="+mn-ea"/>
        </a:defRPr>
      </a:lvl7pPr>
      <a:lvl8pPr marL="3429000" indent="-228600" algn="l" rtl="0" fontAlgn="base">
        <a:spcBef>
          <a:spcPct val="20000"/>
        </a:spcBef>
        <a:spcAft>
          <a:spcPct val="0"/>
        </a:spcAft>
        <a:buChar char="»"/>
        <a:defRPr kumimoji="1" sz="2000" b="1">
          <a:solidFill>
            <a:schemeClr val="tx1"/>
          </a:solidFill>
          <a:latin typeface="+mn-lt"/>
          <a:ea typeface="+mn-ea"/>
        </a:defRPr>
      </a:lvl8pPr>
      <a:lvl9pPr marL="3886200" indent="-228600" algn="l" rtl="0" fontAlgn="base">
        <a:spcBef>
          <a:spcPct val="20000"/>
        </a:spcBef>
        <a:spcAft>
          <a:spcPct val="0"/>
        </a:spcAft>
        <a:buChar char="»"/>
        <a:defRPr kumimoji="1" sz="2000" b="1">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emf"/><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3.xml"/><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4.xml"/></Relationships>
</file>

<file path=ppt/slides/_rels/slide13.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9.xml"/><Relationship Id="rId1" Type="http://schemas.openxmlformats.org/officeDocument/2006/relationships/slideLayout" Target="../slideLayouts/slideLayout35.xml"/><Relationship Id="rId4" Type="http://schemas.openxmlformats.org/officeDocument/2006/relationships/image" Target="../media/image34.emf"/></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svg"/><Relationship Id="rId12" Type="http://schemas.openxmlformats.org/officeDocument/2006/relationships/image" Target="../media/image58.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2.png"/><Relationship Id="rId11" Type="http://schemas.openxmlformats.org/officeDocument/2006/relationships/image" Target="../media/image57.svg"/><Relationship Id="rId5" Type="http://schemas.openxmlformats.org/officeDocument/2006/relationships/image" Target="../media/image51.svg"/><Relationship Id="rId10" Type="http://schemas.openxmlformats.org/officeDocument/2006/relationships/image" Target="../media/image56.png"/><Relationship Id="rId4" Type="http://schemas.openxmlformats.org/officeDocument/2006/relationships/image" Target="../media/image50.png"/><Relationship Id="rId9" Type="http://schemas.openxmlformats.org/officeDocument/2006/relationships/image" Target="../media/image55.svg"/></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63.jp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60.svg"/></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2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68.xml"/></Relationships>
</file>

<file path=ppt/slides/_rels/slide2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8" Type="http://schemas.openxmlformats.org/officeDocument/2006/relationships/image" Target="../media/image75.svg"/><Relationship Id="rId13" Type="http://schemas.openxmlformats.org/officeDocument/2006/relationships/image" Target="../media/image80.png"/><Relationship Id="rId3" Type="http://schemas.openxmlformats.org/officeDocument/2006/relationships/image" Target="../media/image70.png"/><Relationship Id="rId7" Type="http://schemas.openxmlformats.org/officeDocument/2006/relationships/image" Target="../media/image74.png"/><Relationship Id="rId12"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73.svg"/><Relationship Id="rId11" Type="http://schemas.openxmlformats.org/officeDocument/2006/relationships/image" Target="../media/image78.png"/><Relationship Id="rId5" Type="http://schemas.openxmlformats.org/officeDocument/2006/relationships/image" Target="../media/image72.png"/><Relationship Id="rId15" Type="http://schemas.openxmlformats.org/officeDocument/2006/relationships/image" Target="../media/image82.png"/><Relationship Id="rId10" Type="http://schemas.openxmlformats.org/officeDocument/2006/relationships/image" Target="../media/image77.svg"/><Relationship Id="rId4" Type="http://schemas.openxmlformats.org/officeDocument/2006/relationships/image" Target="../media/image71.svg"/><Relationship Id="rId9" Type="http://schemas.openxmlformats.org/officeDocument/2006/relationships/image" Target="../media/image76.png"/><Relationship Id="rId14" Type="http://schemas.openxmlformats.org/officeDocument/2006/relationships/image" Target="../media/image81.sv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 1">
    <p:spTree>
      <p:nvGrpSpPr>
        <p:cNvPr id="1" name=""/>
        <p:cNvGrpSpPr/>
        <p:nvPr/>
      </p:nvGrpSpPr>
      <p:grpSpPr>
        <a:xfrm>
          <a:off x="0" y="0"/>
          <a:ext cx="0" cy="0"/>
          <a:chOff x="0" y="0"/>
          <a:chExt cx="0" cy="0"/>
        </a:xfrm>
      </p:grpSpPr>
      <p:sp>
        <p:nvSpPr>
          <p:cNvPr id="2" name="Text 0"/>
          <p:cNvSpPr/>
          <p:nvPr/>
        </p:nvSpPr>
        <p:spPr>
          <a:xfrm>
            <a:off x="910508" y="544957"/>
            <a:ext cx="10472582" cy="738287"/>
          </a:xfrm>
          <a:prstGeom prst="rect">
            <a:avLst/>
          </a:prstGeom>
          <a:noFill/>
          <a:ln/>
        </p:spPr>
        <p:txBody>
          <a:bodyPr wrap="none" lIns="0" tIns="0" rIns="0" bIns="0" rtlCol="0" anchor="t"/>
          <a:lstStyle/>
          <a:p>
            <a:pPr marL="0" indent="0" algn="ctr">
              <a:lnSpc>
                <a:spcPct val="104000"/>
              </a:lnSpc>
              <a:buNone/>
            </a:pPr>
            <a:r>
              <a:rPr lang="zh-CN" altLang="en-US" sz="4400" b="1" dirty="0">
                <a:solidFill>
                  <a:srgbClr val="000000"/>
                </a:solidFill>
                <a:latin typeface="Nunito Sans Bold" pitchFamily="34" charset="0"/>
                <a:ea typeface="Nunito Sans Bold" pitchFamily="34" charset="-122"/>
                <a:cs typeface="Nunito Sans Bold" pitchFamily="34" charset="-120"/>
              </a:rPr>
              <a:t>亞洲大學實驗室</a:t>
            </a:r>
            <a:r>
              <a:rPr lang="zh-TW" altLang="en-US" sz="4400" b="1" dirty="0">
                <a:solidFill>
                  <a:srgbClr val="000000"/>
                </a:solidFill>
                <a:latin typeface="Nunito Sans Bold" pitchFamily="34" charset="0"/>
                <a:ea typeface="Nunito Sans Bold" pitchFamily="34" charset="-122"/>
                <a:cs typeface="Nunito Sans Bold" pitchFamily="34" charset="-120"/>
              </a:rPr>
              <a:t> 第一週 課程安全指引</a:t>
            </a:r>
            <a:endParaRPr lang="zh-CN" sz="4400" dirty="0"/>
          </a:p>
        </p:txBody>
      </p:sp>
      <p:sp>
        <p:nvSpPr>
          <p:cNvPr id="3" name="Text 1"/>
          <p:cNvSpPr/>
          <p:nvPr/>
        </p:nvSpPr>
        <p:spPr>
          <a:xfrm>
            <a:off x="356782" y="2405459"/>
            <a:ext cx="11478132" cy="377924"/>
          </a:xfrm>
          <a:prstGeom prst="rect">
            <a:avLst/>
          </a:prstGeom>
          <a:noFill/>
          <a:ln/>
        </p:spPr>
        <p:txBody>
          <a:bodyPr wrap="none" lIns="0" tIns="0" rIns="0" bIns="0" rtlCol="0" anchor="t"/>
          <a:lstStyle/>
          <a:p>
            <a:pPr marL="0" indent="0" algn="ctr">
              <a:lnSpc>
                <a:spcPct val="133000"/>
              </a:lnSpc>
              <a:buNone/>
            </a:pPr>
            <a:r>
              <a:rPr lang="zh-CN" altLang="en-US" sz="1850" dirty="0">
                <a:solidFill>
                  <a:srgbClr val="004600"/>
                </a:solidFill>
                <a:latin typeface="Nunito Sans" pitchFamily="34" charset="0"/>
                <a:ea typeface="Nunito Sans" pitchFamily="34" charset="-122"/>
                <a:cs typeface="Nunito Sans" pitchFamily="34" charset="-120"/>
              </a:rPr>
              <a:t>第一週第一節課必修｜115學年度</a:t>
            </a:r>
            <a:endParaRPr lang="zh-CN" sz="1850" dirty="0"/>
          </a:p>
        </p:txBody>
      </p:sp>
      <p:sp>
        <p:nvSpPr>
          <p:cNvPr id="4" name="Shape 2"/>
          <p:cNvSpPr/>
          <p:nvPr/>
        </p:nvSpPr>
        <p:spPr>
          <a:xfrm>
            <a:off x="661574" y="3049191"/>
            <a:ext cx="3465327" cy="867073"/>
          </a:xfrm>
          <a:prstGeom prst="roundRect">
            <a:avLst>
              <a:gd name="adj" fmla="val 11445"/>
            </a:avLst>
          </a:prstGeom>
          <a:solidFill>
            <a:srgbClr val="E1EAE1"/>
          </a:solidFill>
          <a:ln w="12700">
            <a:solidFill>
              <a:srgbClr val="C7D0C7"/>
            </a:solidFill>
            <a:prstDash val="solid"/>
          </a:ln>
        </p:spPr>
      </p:sp>
      <p:sp>
        <p:nvSpPr>
          <p:cNvPr id="5" name="Text 3"/>
          <p:cNvSpPr/>
          <p:nvPr/>
        </p:nvSpPr>
        <p:spPr>
          <a:xfrm>
            <a:off x="910508" y="3298130"/>
            <a:ext cx="2953371" cy="369193"/>
          </a:xfrm>
          <a:prstGeom prst="rect">
            <a:avLst/>
          </a:prstGeom>
          <a:noFill/>
          <a:ln/>
        </p:spPr>
        <p:txBody>
          <a:bodyPr wrap="none" lIns="0" tIns="0" rIns="0" bIns="0" rtlCol="0" anchor="t"/>
          <a:lstStyle/>
          <a:p>
            <a:pPr marL="0" indent="0" algn="l">
              <a:lnSpc>
                <a:spcPct val="104000"/>
              </a:lnSpc>
              <a:buNone/>
            </a:pPr>
            <a:r>
              <a:rPr lang="zh-CN" altLang="en-US" sz="2300" b="1" dirty="0">
                <a:solidFill>
                  <a:srgbClr val="004600"/>
                </a:solidFill>
                <a:latin typeface="Nunito Sans Bold" pitchFamily="34" charset="0"/>
                <a:ea typeface="Nunito Sans Bold" pitchFamily="34" charset="-122"/>
                <a:cs typeface="Nunito Sans Bold" pitchFamily="34" charset="-120"/>
              </a:rPr>
              <a:t>實驗室安全衛生</a:t>
            </a:r>
            <a:endParaRPr lang="zh-CN" sz="2300" dirty="0"/>
          </a:p>
        </p:txBody>
      </p:sp>
      <p:sp>
        <p:nvSpPr>
          <p:cNvPr id="6" name="Shape 4"/>
          <p:cNvSpPr/>
          <p:nvPr/>
        </p:nvSpPr>
        <p:spPr>
          <a:xfrm>
            <a:off x="4363135" y="3049191"/>
            <a:ext cx="3465327" cy="867073"/>
          </a:xfrm>
          <a:prstGeom prst="roundRect">
            <a:avLst>
              <a:gd name="adj" fmla="val 11445"/>
            </a:avLst>
          </a:prstGeom>
          <a:solidFill>
            <a:srgbClr val="E1EAE1"/>
          </a:solidFill>
          <a:ln w="12700">
            <a:solidFill>
              <a:srgbClr val="C7D0C7"/>
            </a:solidFill>
            <a:prstDash val="solid"/>
          </a:ln>
        </p:spPr>
      </p:sp>
      <p:sp>
        <p:nvSpPr>
          <p:cNvPr id="7" name="Text 5"/>
          <p:cNvSpPr/>
          <p:nvPr/>
        </p:nvSpPr>
        <p:spPr>
          <a:xfrm>
            <a:off x="4612068" y="3298130"/>
            <a:ext cx="2953371" cy="369193"/>
          </a:xfrm>
          <a:prstGeom prst="rect">
            <a:avLst/>
          </a:prstGeom>
          <a:noFill/>
          <a:ln/>
        </p:spPr>
        <p:txBody>
          <a:bodyPr wrap="none" lIns="0" tIns="0" rIns="0" bIns="0" rtlCol="0" anchor="t"/>
          <a:lstStyle/>
          <a:p>
            <a:pPr marL="0" indent="0" algn="l">
              <a:lnSpc>
                <a:spcPct val="104000"/>
              </a:lnSpc>
              <a:buNone/>
            </a:pPr>
            <a:r>
              <a:rPr lang="zh-CN" altLang="en-US" sz="2300" b="1" dirty="0">
                <a:solidFill>
                  <a:srgbClr val="004600"/>
                </a:solidFill>
                <a:latin typeface="Nunito Sans Bold" pitchFamily="34" charset="0"/>
                <a:ea typeface="Nunito Sans Bold" pitchFamily="34" charset="-122"/>
                <a:cs typeface="Nunito Sans Bold" pitchFamily="34" charset="-120"/>
              </a:rPr>
              <a:t>生物安全與感染防護</a:t>
            </a:r>
            <a:endParaRPr lang="zh-CN" sz="2300" dirty="0"/>
          </a:p>
        </p:txBody>
      </p:sp>
      <p:sp>
        <p:nvSpPr>
          <p:cNvPr id="8" name="Shape 6"/>
          <p:cNvSpPr/>
          <p:nvPr/>
        </p:nvSpPr>
        <p:spPr>
          <a:xfrm>
            <a:off x="8064695" y="3049191"/>
            <a:ext cx="3465426" cy="867073"/>
          </a:xfrm>
          <a:prstGeom prst="roundRect">
            <a:avLst>
              <a:gd name="adj" fmla="val 11445"/>
            </a:avLst>
          </a:prstGeom>
          <a:solidFill>
            <a:srgbClr val="E1EAE1"/>
          </a:solidFill>
          <a:ln w="12700">
            <a:solidFill>
              <a:srgbClr val="C7D0C7"/>
            </a:solidFill>
            <a:prstDash val="solid"/>
          </a:ln>
        </p:spPr>
      </p:sp>
      <p:sp>
        <p:nvSpPr>
          <p:cNvPr id="9" name="Text 7"/>
          <p:cNvSpPr/>
          <p:nvPr/>
        </p:nvSpPr>
        <p:spPr>
          <a:xfrm>
            <a:off x="8313629" y="3298130"/>
            <a:ext cx="2953371" cy="369193"/>
          </a:xfrm>
          <a:prstGeom prst="rect">
            <a:avLst/>
          </a:prstGeom>
          <a:noFill/>
          <a:ln/>
        </p:spPr>
        <p:txBody>
          <a:bodyPr wrap="none" lIns="0" tIns="0" rIns="0" bIns="0" rtlCol="0" anchor="t"/>
          <a:lstStyle/>
          <a:p>
            <a:pPr marL="0" indent="0" algn="l">
              <a:lnSpc>
                <a:spcPct val="104000"/>
              </a:lnSpc>
              <a:buNone/>
            </a:pPr>
            <a:r>
              <a:rPr lang="zh-CN" altLang="en-US" sz="2300" b="1" dirty="0">
                <a:solidFill>
                  <a:srgbClr val="004600"/>
                </a:solidFill>
                <a:latin typeface="Nunito Sans Bold" pitchFamily="34" charset="0"/>
                <a:ea typeface="Nunito Sans Bold" pitchFamily="34" charset="-122"/>
                <a:cs typeface="Nunito Sans Bold" pitchFamily="34" charset="-120"/>
              </a:rPr>
              <a:t>毒化物管理</a:t>
            </a:r>
            <a:endParaRPr lang="zh-CN" sz="2300" dirty="0"/>
          </a:p>
        </p:txBody>
      </p:sp>
      <p:sp>
        <p:nvSpPr>
          <p:cNvPr id="10" name="Shape 8"/>
          <p:cNvSpPr/>
          <p:nvPr/>
        </p:nvSpPr>
        <p:spPr>
          <a:xfrm>
            <a:off x="661574" y="4152503"/>
            <a:ext cx="5316107" cy="867073"/>
          </a:xfrm>
          <a:prstGeom prst="roundRect">
            <a:avLst>
              <a:gd name="adj" fmla="val 11445"/>
            </a:avLst>
          </a:prstGeom>
          <a:solidFill>
            <a:srgbClr val="E1EAE1"/>
          </a:solidFill>
          <a:ln w="12700">
            <a:solidFill>
              <a:srgbClr val="C7D0C7"/>
            </a:solidFill>
            <a:prstDash val="solid"/>
          </a:ln>
        </p:spPr>
      </p:sp>
      <p:sp>
        <p:nvSpPr>
          <p:cNvPr id="11" name="Text 9"/>
          <p:cNvSpPr/>
          <p:nvPr/>
        </p:nvSpPr>
        <p:spPr>
          <a:xfrm>
            <a:off x="910508" y="4401443"/>
            <a:ext cx="2953371" cy="369193"/>
          </a:xfrm>
          <a:prstGeom prst="rect">
            <a:avLst/>
          </a:prstGeom>
          <a:noFill/>
          <a:ln/>
        </p:spPr>
        <p:txBody>
          <a:bodyPr wrap="none" lIns="0" tIns="0" rIns="0" bIns="0" rtlCol="0" anchor="t"/>
          <a:lstStyle/>
          <a:p>
            <a:pPr marL="0" indent="0" algn="l">
              <a:lnSpc>
                <a:spcPct val="104000"/>
              </a:lnSpc>
              <a:buNone/>
            </a:pPr>
            <a:r>
              <a:rPr lang="zh-CN" altLang="en-US" sz="2300" b="1" dirty="0">
                <a:solidFill>
                  <a:srgbClr val="004600"/>
                </a:solidFill>
                <a:latin typeface="Nunito Sans Bold" pitchFamily="34" charset="0"/>
                <a:ea typeface="Nunito Sans Bold" pitchFamily="34" charset="-122"/>
                <a:cs typeface="Nunito Sans Bold" pitchFamily="34" charset="-120"/>
              </a:rPr>
              <a:t>廢棄物處理</a:t>
            </a:r>
            <a:endParaRPr lang="zh-CN" sz="2300" dirty="0"/>
          </a:p>
        </p:txBody>
      </p:sp>
      <p:sp>
        <p:nvSpPr>
          <p:cNvPr id="12" name="Shape 10"/>
          <p:cNvSpPr/>
          <p:nvPr/>
        </p:nvSpPr>
        <p:spPr>
          <a:xfrm>
            <a:off x="6213915" y="4152503"/>
            <a:ext cx="5316206" cy="867073"/>
          </a:xfrm>
          <a:prstGeom prst="roundRect">
            <a:avLst>
              <a:gd name="adj" fmla="val 11445"/>
            </a:avLst>
          </a:prstGeom>
          <a:solidFill>
            <a:srgbClr val="E1EAE1"/>
          </a:solidFill>
          <a:ln w="12700">
            <a:solidFill>
              <a:srgbClr val="C7D0C7"/>
            </a:solidFill>
            <a:prstDash val="solid"/>
          </a:ln>
        </p:spPr>
      </p:sp>
      <p:sp>
        <p:nvSpPr>
          <p:cNvPr id="13" name="Text 11"/>
          <p:cNvSpPr/>
          <p:nvPr/>
        </p:nvSpPr>
        <p:spPr>
          <a:xfrm>
            <a:off x="6462848" y="4401443"/>
            <a:ext cx="2953371" cy="369193"/>
          </a:xfrm>
          <a:prstGeom prst="rect">
            <a:avLst/>
          </a:prstGeom>
          <a:noFill/>
          <a:ln/>
        </p:spPr>
        <p:txBody>
          <a:bodyPr wrap="none" lIns="0" tIns="0" rIns="0" bIns="0" rtlCol="0" anchor="t"/>
          <a:lstStyle/>
          <a:p>
            <a:pPr marL="0" indent="0" algn="l">
              <a:lnSpc>
                <a:spcPct val="104000"/>
              </a:lnSpc>
              <a:buNone/>
            </a:pPr>
            <a:r>
              <a:rPr lang="zh-CN" altLang="en-US" sz="2300" b="1" dirty="0">
                <a:solidFill>
                  <a:srgbClr val="004600"/>
                </a:solidFill>
                <a:latin typeface="Nunito Sans Bold" pitchFamily="34" charset="0"/>
                <a:ea typeface="Nunito Sans Bold" pitchFamily="34" charset="-122"/>
                <a:cs typeface="Nunito Sans Bold" pitchFamily="34" charset="-120"/>
              </a:rPr>
              <a:t>緊急應變與逃生</a:t>
            </a:r>
            <a:endParaRPr lang="zh-CN" sz="2300" dirty="0"/>
          </a:p>
        </p:txBody>
      </p:sp>
      <p:sp>
        <p:nvSpPr>
          <p:cNvPr id="14" name="Text 12"/>
          <p:cNvSpPr/>
          <p:nvPr/>
        </p:nvSpPr>
        <p:spPr>
          <a:xfrm>
            <a:off x="356782" y="5285383"/>
            <a:ext cx="11478132" cy="377924"/>
          </a:xfrm>
          <a:prstGeom prst="rect">
            <a:avLst/>
          </a:prstGeom>
          <a:noFill/>
          <a:ln/>
        </p:spPr>
        <p:txBody>
          <a:bodyPr wrap="none" lIns="0" tIns="0" rIns="0" bIns="0" rtlCol="0" anchor="t"/>
          <a:lstStyle/>
          <a:p>
            <a:pPr marL="0" indent="0" algn="ctr">
              <a:lnSpc>
                <a:spcPct val="133000"/>
              </a:lnSpc>
              <a:buNone/>
            </a:pPr>
            <a:r>
              <a:rPr lang="zh-CN" altLang="en-US" sz="2400" dirty="0">
                <a:solidFill>
                  <a:srgbClr val="004600"/>
                </a:solidFill>
                <a:latin typeface="Nunito Sans" pitchFamily="34" charset="0"/>
                <a:ea typeface="Nunito Sans" pitchFamily="34" charset="-122"/>
                <a:cs typeface="Nunito Sans" pitchFamily="34" charset="-120"/>
              </a:rPr>
              <a:t>授課教師：＿＿＿＿＿＿＿＿　｜　學期：</a:t>
            </a:r>
            <a:r>
              <a:rPr lang="zh-TW" altLang="en-US" sz="2400" dirty="0">
                <a:solidFill>
                  <a:srgbClr val="004600"/>
                </a:solidFill>
                <a:latin typeface="Nunito Sans" pitchFamily="34" charset="0"/>
                <a:ea typeface="Nunito Sans" pitchFamily="34" charset="-122"/>
                <a:cs typeface="Nunito Sans" pitchFamily="34" charset="-120"/>
              </a:rPr>
              <a:t>      </a:t>
            </a:r>
            <a:r>
              <a:rPr lang="zh-CN" altLang="en-US" sz="2400" dirty="0">
                <a:solidFill>
                  <a:srgbClr val="004600"/>
                </a:solidFill>
                <a:latin typeface="Nunito Sans" pitchFamily="34" charset="0"/>
                <a:ea typeface="Nunito Sans" pitchFamily="34" charset="-122"/>
                <a:cs typeface="Nunito Sans" pitchFamily="34" charset="-120"/>
              </a:rPr>
              <a:t>學年度第＿學期</a:t>
            </a:r>
            <a:endParaRPr lang="zh-CN" sz="2400" dirty="0"/>
          </a:p>
        </p:txBody>
      </p:sp>
      <p:sp>
        <p:nvSpPr>
          <p:cNvPr id="15" name="Text 0">
            <a:extLst>
              <a:ext uri="{FF2B5EF4-FFF2-40B4-BE49-F238E27FC236}">
                <a16:creationId xmlns:a16="http://schemas.microsoft.com/office/drawing/2014/main" id="{FCE5337A-203C-134B-7922-2C9F8470920B}"/>
              </a:ext>
            </a:extLst>
          </p:cNvPr>
          <p:cNvSpPr/>
          <p:nvPr/>
        </p:nvSpPr>
        <p:spPr>
          <a:xfrm>
            <a:off x="1298663" y="1401364"/>
            <a:ext cx="9830503" cy="738287"/>
          </a:xfrm>
          <a:prstGeom prst="rect">
            <a:avLst/>
          </a:prstGeom>
          <a:noFill/>
          <a:ln/>
        </p:spPr>
        <p:txBody>
          <a:bodyPr wrap="none" lIns="0" tIns="0" rIns="0" bIns="0" rtlCol="0" anchor="t"/>
          <a:lstStyle/>
          <a:p>
            <a:pPr marL="0" indent="0" algn="ctr">
              <a:lnSpc>
                <a:spcPct val="104000"/>
              </a:lnSpc>
              <a:buNone/>
            </a:pPr>
            <a:r>
              <a:rPr lang="zh-TW" altLang="en-US" sz="2800" b="1" dirty="0">
                <a:solidFill>
                  <a:srgbClr val="FF0000"/>
                </a:solidFill>
                <a:latin typeface="Nunito Sans Bold" pitchFamily="34" charset="0"/>
                <a:ea typeface="Nunito Sans Bold" pitchFamily="34" charset="-122"/>
                <a:cs typeface="Nunito Sans Bold" pitchFamily="34" charset="-120"/>
              </a:rPr>
              <a:t>敬請依據實際上課需求調整或刪改</a:t>
            </a:r>
            <a:endParaRPr lang="zh-CN" sz="2800"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name="Slide 2">
    <p:spTree>
      <p:nvGrpSpPr>
        <p:cNvPr id="1" name=""/>
        <p:cNvGrpSpPr/>
        <p:nvPr/>
      </p:nvGrpSpPr>
      <p:grpSpPr>
        <a:xfrm>
          <a:off x="0" y="0"/>
          <a:ext cx="0" cy="0"/>
          <a:chOff x="0" y="0"/>
          <a:chExt cx="0" cy="0"/>
        </a:xfrm>
      </p:grpSpPr>
      <p:sp>
        <p:nvSpPr>
          <p:cNvPr id="3" name="Text 0"/>
          <p:cNvSpPr/>
          <p:nvPr/>
        </p:nvSpPr>
        <p:spPr>
          <a:xfrm>
            <a:off x="661475" y="679648"/>
            <a:ext cx="4209052" cy="449957"/>
          </a:xfrm>
          <a:prstGeom prst="rect">
            <a:avLst/>
          </a:prstGeom>
          <a:noFill/>
          <a:ln/>
        </p:spPr>
        <p:txBody>
          <a:bodyPr wrap="none" lIns="0" tIns="0" rIns="0" bIns="0" rtlCol="0" anchor="t"/>
          <a:lstStyle/>
          <a:p>
            <a:pPr marL="0" indent="0" algn="l">
              <a:lnSpc>
                <a:spcPct val="104000"/>
              </a:lnSpc>
              <a:buNone/>
            </a:pPr>
            <a:r>
              <a:rPr lang="zh-CN" altLang="en-US" sz="2800" b="1" dirty="0">
                <a:solidFill>
                  <a:srgbClr val="000000"/>
                </a:solidFill>
                <a:latin typeface="Nunito Sans Bold" pitchFamily="34" charset="0"/>
                <a:ea typeface="Nunito Sans Bold" pitchFamily="34" charset="-122"/>
                <a:cs typeface="Nunito Sans Bold" pitchFamily="34" charset="-120"/>
              </a:rPr>
              <a:t>為什麼要上</a:t>
            </a:r>
            <a:r>
              <a:rPr lang="zh-TW" altLang="en-US" sz="2800" b="1" dirty="0">
                <a:solidFill>
                  <a:srgbClr val="000000"/>
                </a:solidFill>
                <a:latin typeface="Nunito Sans Bold" pitchFamily="34" charset="0"/>
                <a:ea typeface="Nunito Sans Bold" pitchFamily="34" charset="-122"/>
                <a:cs typeface="Nunito Sans Bold" pitchFamily="34" charset="-120"/>
              </a:rPr>
              <a:t>須知及安全指引</a:t>
            </a:r>
            <a:r>
              <a:rPr lang="zh-CN" altLang="en-US" sz="2800" b="1" dirty="0">
                <a:solidFill>
                  <a:srgbClr val="000000"/>
                </a:solidFill>
                <a:latin typeface="Nunito Sans Bold" pitchFamily="34" charset="0"/>
                <a:ea typeface="Nunito Sans Bold" pitchFamily="34" charset="-122"/>
                <a:cs typeface="Nunito Sans Bold" pitchFamily="34" charset="-120"/>
              </a:rPr>
              <a:t>？</a:t>
            </a:r>
            <a:endParaRPr lang="zh-CN" sz="2800" dirty="0"/>
          </a:p>
        </p:txBody>
      </p:sp>
      <p:sp>
        <p:nvSpPr>
          <p:cNvPr id="5" name="Text 2"/>
          <p:cNvSpPr/>
          <p:nvPr/>
        </p:nvSpPr>
        <p:spPr>
          <a:xfrm>
            <a:off x="747792" y="1343219"/>
            <a:ext cx="2419477" cy="386189"/>
          </a:xfrm>
          <a:prstGeom prst="rect">
            <a:avLst/>
          </a:prstGeom>
          <a:noFill/>
          <a:ln/>
        </p:spPr>
        <p:txBody>
          <a:bodyPr wrap="none" lIns="0" tIns="0" rIns="0" bIns="0" rtlCol="0" anchor="t"/>
          <a:lstStyle/>
          <a:p>
            <a:pPr marL="0" indent="0" algn="l">
              <a:lnSpc>
                <a:spcPct val="107000"/>
              </a:lnSpc>
              <a:buNone/>
            </a:pPr>
            <a:r>
              <a:rPr lang="zh-CN" altLang="en-US" sz="2800" dirty="0">
                <a:solidFill>
                  <a:srgbClr val="FF0000"/>
                </a:solidFill>
                <a:latin typeface="Nunito Sans" pitchFamily="34" charset="0"/>
                <a:ea typeface="Nunito Sans" pitchFamily="34" charset="-122"/>
                <a:cs typeface="Nunito Sans" pitchFamily="34" charset="-120"/>
              </a:rPr>
              <a:t>校園安全零容忍</a:t>
            </a:r>
            <a:endParaRPr lang="zh-CN" sz="2800" dirty="0">
              <a:solidFill>
                <a:srgbClr val="FF0000"/>
              </a:solidFill>
            </a:endParaRPr>
          </a:p>
        </p:txBody>
      </p:sp>
      <p:sp>
        <p:nvSpPr>
          <p:cNvPr id="7" name="Shape 4"/>
          <p:cNvSpPr/>
          <p:nvPr/>
        </p:nvSpPr>
        <p:spPr>
          <a:xfrm>
            <a:off x="661475" y="2063651"/>
            <a:ext cx="6296860" cy="763488"/>
          </a:xfrm>
          <a:prstGeom prst="roundRect">
            <a:avLst>
              <a:gd name="adj" fmla="val 7920"/>
            </a:avLst>
          </a:prstGeom>
          <a:solidFill>
            <a:srgbClr val="E1EAE1"/>
          </a:solidFill>
          <a:ln w="6350">
            <a:solidFill>
              <a:srgbClr val="C7D0C7"/>
            </a:solidFill>
            <a:prstDash val="solid"/>
          </a:ln>
        </p:spPr>
      </p:sp>
      <p:sp>
        <p:nvSpPr>
          <p:cNvPr id="8" name="Text 5"/>
          <p:cNvSpPr/>
          <p:nvPr/>
        </p:nvSpPr>
        <p:spPr>
          <a:xfrm>
            <a:off x="811788" y="2213967"/>
            <a:ext cx="1799684" cy="224929"/>
          </a:xfrm>
          <a:prstGeom prst="rect">
            <a:avLst/>
          </a:prstGeom>
          <a:noFill/>
          <a:ln/>
        </p:spPr>
        <p:txBody>
          <a:bodyPr wrap="none" lIns="0" tIns="0" rIns="0" bIns="0" rtlCol="0" anchor="t"/>
          <a:lstStyle/>
          <a:p>
            <a:pPr marL="0" indent="0" algn="l">
              <a:lnSpc>
                <a:spcPct val="104000"/>
              </a:lnSpc>
              <a:buNone/>
            </a:pPr>
            <a:r>
              <a:rPr lang="zh-CN" altLang="en-US" sz="1400" b="1" dirty="0">
                <a:solidFill>
                  <a:srgbClr val="000000"/>
                </a:solidFill>
                <a:latin typeface="Nunito Sans Bold" pitchFamily="34" charset="0"/>
                <a:ea typeface="Nunito Sans Bold" pitchFamily="34" charset="-122"/>
                <a:cs typeface="Nunito Sans Bold" pitchFamily="34" charset="-120"/>
              </a:rPr>
              <a:t>🦠</a:t>
            </a:r>
            <a:r>
              <a:rPr lang="zh-CN" altLang="en-US" sz="1400" b="1" dirty="0">
                <a:solidFill>
                  <a:srgbClr val="004600"/>
                </a:solidFill>
                <a:latin typeface="Nunito Sans Bold" pitchFamily="34" charset="0"/>
                <a:ea typeface="Nunito Sans Bold" pitchFamily="34" charset="-122"/>
                <a:cs typeface="Nunito Sans Bold" pitchFamily="34" charset="-120"/>
              </a:rPr>
              <a:t> 生物感染風險</a:t>
            </a:r>
            <a:endParaRPr lang="zh-CN" sz="1400" dirty="0"/>
          </a:p>
        </p:txBody>
      </p:sp>
      <p:sp>
        <p:nvSpPr>
          <p:cNvPr id="9" name="Text 6"/>
          <p:cNvSpPr/>
          <p:nvPr/>
        </p:nvSpPr>
        <p:spPr>
          <a:xfrm>
            <a:off x="811788" y="2491482"/>
            <a:ext cx="5996234" cy="185341"/>
          </a:xfrm>
          <a:prstGeom prst="rect">
            <a:avLst/>
          </a:prstGeom>
          <a:noFill/>
          <a:ln/>
        </p:spPr>
        <p:txBody>
          <a:bodyPr wrap="none" lIns="0" tIns="0" rIns="0" bIns="0" rtlCol="0" anchor="t"/>
          <a:lstStyle/>
          <a:p>
            <a:pPr marL="0" indent="0" algn="l">
              <a:lnSpc>
                <a:spcPct val="107000"/>
              </a:lnSpc>
              <a:buNone/>
            </a:pPr>
            <a:r>
              <a:rPr lang="zh-CN" altLang="en-US" sz="1100" dirty="0">
                <a:solidFill>
                  <a:srgbClr val="004600"/>
                </a:solidFill>
                <a:latin typeface="Nunito Sans" pitchFamily="34" charset="0"/>
                <a:ea typeface="Nunito Sans" pitchFamily="34" charset="-122"/>
                <a:cs typeface="Nunito Sans" pitchFamily="34" charset="-120"/>
              </a:rPr>
              <a:t>使用過的針具可能攜帶血液傳染病原體，接觸即可能造成感染。</a:t>
            </a:r>
            <a:endParaRPr lang="zh-CN" sz="1100" dirty="0"/>
          </a:p>
        </p:txBody>
      </p:sp>
      <p:sp>
        <p:nvSpPr>
          <p:cNvPr id="10" name="Shape 7"/>
          <p:cNvSpPr/>
          <p:nvPr/>
        </p:nvSpPr>
        <p:spPr>
          <a:xfrm>
            <a:off x="661475" y="2914848"/>
            <a:ext cx="6296860" cy="763488"/>
          </a:xfrm>
          <a:prstGeom prst="roundRect">
            <a:avLst>
              <a:gd name="adj" fmla="val 7920"/>
            </a:avLst>
          </a:prstGeom>
          <a:solidFill>
            <a:srgbClr val="E1EAE1"/>
          </a:solidFill>
          <a:ln w="6350">
            <a:solidFill>
              <a:srgbClr val="C7D0C7"/>
            </a:solidFill>
            <a:prstDash val="solid"/>
          </a:ln>
        </p:spPr>
      </p:sp>
      <p:sp>
        <p:nvSpPr>
          <p:cNvPr id="11" name="Text 8"/>
          <p:cNvSpPr/>
          <p:nvPr/>
        </p:nvSpPr>
        <p:spPr>
          <a:xfrm>
            <a:off x="811788" y="3065165"/>
            <a:ext cx="1799684" cy="224929"/>
          </a:xfrm>
          <a:prstGeom prst="rect">
            <a:avLst/>
          </a:prstGeom>
          <a:noFill/>
          <a:ln/>
        </p:spPr>
        <p:txBody>
          <a:bodyPr wrap="none" lIns="0" tIns="0" rIns="0" bIns="0" rtlCol="0" anchor="t"/>
          <a:lstStyle/>
          <a:p>
            <a:pPr marL="0" indent="0" algn="l">
              <a:lnSpc>
                <a:spcPct val="104000"/>
              </a:lnSpc>
              <a:buNone/>
            </a:pPr>
            <a:r>
              <a:rPr lang="zh-CN" altLang="en-US" sz="1400" b="1" dirty="0">
                <a:solidFill>
                  <a:srgbClr val="000000"/>
                </a:solidFill>
                <a:latin typeface="Nunito Sans Bold" pitchFamily="34" charset="0"/>
                <a:ea typeface="Nunito Sans Bold" pitchFamily="34" charset="-122"/>
                <a:cs typeface="Nunito Sans Bold" pitchFamily="34" charset="-120"/>
              </a:rPr>
              <a:t>⚠️</a:t>
            </a:r>
            <a:r>
              <a:rPr lang="zh-CN" altLang="en-US" sz="1400" b="1" dirty="0">
                <a:solidFill>
                  <a:srgbClr val="004600"/>
                </a:solidFill>
                <a:latin typeface="Nunito Sans Bold" pitchFamily="34" charset="0"/>
                <a:ea typeface="Nunito Sans Bold" pitchFamily="34" charset="-122"/>
                <a:cs typeface="Nunito Sans Bold" pitchFamily="34" charset="-120"/>
              </a:rPr>
              <a:t> 職業安全衛生風險</a:t>
            </a:r>
            <a:endParaRPr lang="zh-CN" sz="1400" dirty="0"/>
          </a:p>
        </p:txBody>
      </p:sp>
      <p:sp>
        <p:nvSpPr>
          <p:cNvPr id="12" name="Text 9"/>
          <p:cNvSpPr/>
          <p:nvPr/>
        </p:nvSpPr>
        <p:spPr>
          <a:xfrm>
            <a:off x="811788" y="3342680"/>
            <a:ext cx="5996234" cy="185341"/>
          </a:xfrm>
          <a:prstGeom prst="rect">
            <a:avLst/>
          </a:prstGeom>
          <a:noFill/>
          <a:ln/>
        </p:spPr>
        <p:txBody>
          <a:bodyPr wrap="none" lIns="0" tIns="0" rIns="0" bIns="0" rtlCol="0" anchor="t"/>
          <a:lstStyle/>
          <a:p>
            <a:pPr marL="0" indent="0" algn="l">
              <a:lnSpc>
                <a:spcPct val="107000"/>
              </a:lnSpc>
              <a:buNone/>
            </a:pPr>
            <a:r>
              <a:rPr lang="zh-CN" altLang="en-US" sz="1100" dirty="0">
                <a:solidFill>
                  <a:srgbClr val="004600"/>
                </a:solidFill>
                <a:latin typeface="Nunito Sans" pitchFamily="34" charset="0"/>
                <a:ea typeface="Nunito Sans" pitchFamily="34" charset="-122"/>
                <a:cs typeface="Nunito Sans" pitchFamily="34" charset="-120"/>
              </a:rPr>
              <a:t>違反職業安全衛生法規，相關人員須負擔法律責任。</a:t>
            </a:r>
            <a:endParaRPr lang="zh-CN" sz="1100" dirty="0"/>
          </a:p>
        </p:txBody>
      </p:sp>
      <p:sp>
        <p:nvSpPr>
          <p:cNvPr id="13" name="Shape 10"/>
          <p:cNvSpPr/>
          <p:nvPr/>
        </p:nvSpPr>
        <p:spPr>
          <a:xfrm>
            <a:off x="661475" y="3766046"/>
            <a:ext cx="6296860" cy="763488"/>
          </a:xfrm>
          <a:prstGeom prst="roundRect">
            <a:avLst>
              <a:gd name="adj" fmla="val 7920"/>
            </a:avLst>
          </a:prstGeom>
          <a:solidFill>
            <a:srgbClr val="E1EAE1"/>
          </a:solidFill>
          <a:ln w="6350">
            <a:solidFill>
              <a:srgbClr val="C7D0C7"/>
            </a:solidFill>
            <a:prstDash val="solid"/>
          </a:ln>
        </p:spPr>
      </p:sp>
      <p:sp>
        <p:nvSpPr>
          <p:cNvPr id="14" name="Text 11"/>
          <p:cNvSpPr/>
          <p:nvPr/>
        </p:nvSpPr>
        <p:spPr>
          <a:xfrm>
            <a:off x="811788" y="3916363"/>
            <a:ext cx="1799684" cy="224929"/>
          </a:xfrm>
          <a:prstGeom prst="rect">
            <a:avLst/>
          </a:prstGeom>
          <a:noFill/>
          <a:ln/>
        </p:spPr>
        <p:txBody>
          <a:bodyPr wrap="none" lIns="0" tIns="0" rIns="0" bIns="0" rtlCol="0" anchor="t"/>
          <a:lstStyle/>
          <a:p>
            <a:pPr marL="0" indent="0" algn="l">
              <a:lnSpc>
                <a:spcPct val="104000"/>
              </a:lnSpc>
              <a:buNone/>
            </a:pPr>
            <a:r>
              <a:rPr lang="zh-CN" altLang="en-US" sz="1400" b="1" dirty="0">
                <a:solidFill>
                  <a:srgbClr val="000000"/>
                </a:solidFill>
                <a:latin typeface="Nunito Sans Bold" pitchFamily="34" charset="0"/>
                <a:ea typeface="Nunito Sans Bold" pitchFamily="34" charset="-122"/>
                <a:cs typeface="Nunito Sans Bold" pitchFamily="34" charset="-120"/>
              </a:rPr>
              <a:t>🏥</a:t>
            </a:r>
            <a:r>
              <a:rPr lang="zh-CN" altLang="en-US" sz="1400" b="1" dirty="0">
                <a:solidFill>
                  <a:srgbClr val="004600"/>
                </a:solidFill>
                <a:latin typeface="Nunito Sans Bold" pitchFamily="34" charset="0"/>
                <a:ea typeface="Nunito Sans Bold" pitchFamily="34" charset="-122"/>
                <a:cs typeface="Nunito Sans Bold" pitchFamily="34" charset="-120"/>
              </a:rPr>
              <a:t> 人體傷害事件</a:t>
            </a:r>
            <a:endParaRPr lang="zh-CN" sz="1400" dirty="0"/>
          </a:p>
        </p:txBody>
      </p:sp>
      <p:sp>
        <p:nvSpPr>
          <p:cNvPr id="15" name="Text 12"/>
          <p:cNvSpPr/>
          <p:nvPr/>
        </p:nvSpPr>
        <p:spPr>
          <a:xfrm>
            <a:off x="811788" y="4193877"/>
            <a:ext cx="5996234" cy="185341"/>
          </a:xfrm>
          <a:prstGeom prst="rect">
            <a:avLst/>
          </a:prstGeom>
          <a:noFill/>
          <a:ln/>
        </p:spPr>
        <p:txBody>
          <a:bodyPr wrap="none" lIns="0" tIns="0" rIns="0" bIns="0" rtlCol="0" anchor="t"/>
          <a:lstStyle/>
          <a:p>
            <a:pPr marL="0" indent="0" algn="l">
              <a:lnSpc>
                <a:spcPct val="107000"/>
              </a:lnSpc>
              <a:buNone/>
            </a:pPr>
            <a:r>
              <a:rPr lang="zh-CN" altLang="en-US" sz="1100" dirty="0">
                <a:solidFill>
                  <a:srgbClr val="004600"/>
                </a:solidFill>
                <a:latin typeface="Nunito Sans" pitchFamily="34" charset="0"/>
                <a:ea typeface="Nunito Sans" pitchFamily="34" charset="-122"/>
                <a:cs typeface="Nunito Sans" pitchFamily="34" charset="-120"/>
              </a:rPr>
              <a:t>針刺傷害可能導致嚴重的身體損傷及後續醫療處置需求。</a:t>
            </a:r>
            <a:endParaRPr lang="zh-CN" sz="1100" dirty="0"/>
          </a:p>
        </p:txBody>
      </p:sp>
      <p:sp>
        <p:nvSpPr>
          <p:cNvPr id="16" name="Shape 13"/>
          <p:cNvSpPr/>
          <p:nvPr/>
        </p:nvSpPr>
        <p:spPr>
          <a:xfrm>
            <a:off x="661475" y="4617244"/>
            <a:ext cx="6296860" cy="763488"/>
          </a:xfrm>
          <a:prstGeom prst="roundRect">
            <a:avLst>
              <a:gd name="adj" fmla="val 7920"/>
            </a:avLst>
          </a:prstGeom>
          <a:solidFill>
            <a:srgbClr val="E1EAE1"/>
          </a:solidFill>
          <a:ln w="6350">
            <a:solidFill>
              <a:srgbClr val="C7D0C7"/>
            </a:solidFill>
            <a:prstDash val="solid"/>
          </a:ln>
        </p:spPr>
      </p:sp>
      <p:sp>
        <p:nvSpPr>
          <p:cNvPr id="17" name="Text 14"/>
          <p:cNvSpPr/>
          <p:nvPr/>
        </p:nvSpPr>
        <p:spPr>
          <a:xfrm>
            <a:off x="811788" y="4767560"/>
            <a:ext cx="1799684" cy="224929"/>
          </a:xfrm>
          <a:prstGeom prst="rect">
            <a:avLst/>
          </a:prstGeom>
          <a:noFill/>
          <a:ln/>
        </p:spPr>
        <p:txBody>
          <a:bodyPr wrap="none" lIns="0" tIns="0" rIns="0" bIns="0" rtlCol="0" anchor="t"/>
          <a:lstStyle/>
          <a:p>
            <a:pPr marL="0" indent="0" algn="l">
              <a:lnSpc>
                <a:spcPct val="104000"/>
              </a:lnSpc>
              <a:buNone/>
            </a:pPr>
            <a:r>
              <a:rPr lang="zh-CN" altLang="en-US" sz="1400" b="1" dirty="0">
                <a:solidFill>
                  <a:srgbClr val="000000"/>
                </a:solidFill>
                <a:latin typeface="Nunito Sans Bold" pitchFamily="34" charset="0"/>
                <a:ea typeface="Nunito Sans Bold" pitchFamily="34" charset="-122"/>
                <a:cs typeface="Nunito Sans Bold" pitchFamily="34" charset="-120"/>
              </a:rPr>
              <a:t>🏫</a:t>
            </a:r>
            <a:r>
              <a:rPr lang="zh-CN" altLang="en-US" sz="1400" b="1" dirty="0">
                <a:solidFill>
                  <a:srgbClr val="004600"/>
                </a:solidFill>
                <a:latin typeface="Nunito Sans Bold" pitchFamily="34" charset="0"/>
                <a:ea typeface="Nunito Sans Bold" pitchFamily="34" charset="-122"/>
                <a:cs typeface="Nunito Sans Bold" pitchFamily="34" charset="-120"/>
              </a:rPr>
              <a:t> 校園安全事件</a:t>
            </a:r>
            <a:endParaRPr lang="zh-CN" sz="1400" dirty="0"/>
          </a:p>
        </p:txBody>
      </p:sp>
      <p:sp>
        <p:nvSpPr>
          <p:cNvPr id="18" name="Text 15"/>
          <p:cNvSpPr/>
          <p:nvPr/>
        </p:nvSpPr>
        <p:spPr>
          <a:xfrm>
            <a:off x="811788" y="5045075"/>
            <a:ext cx="5996234" cy="185341"/>
          </a:xfrm>
          <a:prstGeom prst="rect">
            <a:avLst/>
          </a:prstGeom>
          <a:noFill/>
          <a:ln/>
        </p:spPr>
        <p:txBody>
          <a:bodyPr wrap="none" lIns="0" tIns="0" rIns="0" bIns="0" rtlCol="0" anchor="t"/>
          <a:lstStyle/>
          <a:p>
            <a:pPr marL="0" indent="0" algn="l">
              <a:lnSpc>
                <a:spcPct val="107000"/>
              </a:lnSpc>
              <a:buNone/>
            </a:pPr>
            <a:r>
              <a:rPr lang="zh-CN" altLang="en-US" sz="1100" dirty="0">
                <a:solidFill>
                  <a:srgbClr val="004600"/>
                </a:solidFill>
                <a:latin typeface="Nunito Sans" pitchFamily="34" charset="0"/>
                <a:ea typeface="Nunito Sans" pitchFamily="34" charset="-122"/>
                <a:cs typeface="Nunito Sans" pitchFamily="34" charset="-120"/>
              </a:rPr>
              <a:t>已構成校園安全事件，將依校規及相關法令嚴肅處理。</a:t>
            </a:r>
            <a:endParaRPr lang="zh-CN" sz="1100" dirty="0"/>
          </a:p>
        </p:txBody>
      </p:sp>
      <p:sp>
        <p:nvSpPr>
          <p:cNvPr id="19" name="Shape 16"/>
          <p:cNvSpPr/>
          <p:nvPr/>
        </p:nvSpPr>
        <p:spPr>
          <a:xfrm>
            <a:off x="661475" y="5479355"/>
            <a:ext cx="6296860" cy="600273"/>
          </a:xfrm>
          <a:prstGeom prst="roundRect">
            <a:avLst>
              <a:gd name="adj" fmla="val 10074"/>
            </a:avLst>
          </a:prstGeom>
          <a:solidFill>
            <a:srgbClr val="FFB3B4"/>
          </a:solidFill>
          <a:ln/>
        </p:spPr>
      </p:sp>
      <p:pic>
        <p:nvPicPr>
          <p:cNvPr id="20" name="Image 1" descr="preencoded.png"/>
          <p:cNvPicPr>
            <a:picLocks noChangeAspect="1"/>
          </p:cNvPicPr>
          <p:nvPr/>
        </p:nvPicPr>
        <p:blipFill>
          <a:blip r:embed="rId3"/>
          <a:stretch>
            <a:fillRect/>
          </a:stretch>
        </p:blipFill>
        <p:spPr>
          <a:xfrm>
            <a:off x="805438" y="5660231"/>
            <a:ext cx="179879" cy="143966"/>
          </a:xfrm>
          <a:prstGeom prst="rect">
            <a:avLst/>
          </a:prstGeom>
        </p:spPr>
      </p:pic>
      <p:sp>
        <p:nvSpPr>
          <p:cNvPr id="21" name="Text 17"/>
          <p:cNvSpPr/>
          <p:nvPr/>
        </p:nvSpPr>
        <p:spPr>
          <a:xfrm>
            <a:off x="1129280" y="5594152"/>
            <a:ext cx="5685092" cy="370681"/>
          </a:xfrm>
          <a:prstGeom prst="rect">
            <a:avLst/>
          </a:prstGeom>
          <a:noFill/>
          <a:ln/>
        </p:spPr>
        <p:txBody>
          <a:bodyPr wrap="square" lIns="0" tIns="0" rIns="0" bIns="0" rtlCol="0" anchor="t">
            <a:normAutofit/>
          </a:bodyPr>
          <a:lstStyle/>
          <a:p>
            <a:pPr marL="0" indent="0" algn="l">
              <a:lnSpc>
                <a:spcPct val="107000"/>
              </a:lnSpc>
              <a:buNone/>
            </a:pPr>
            <a:r>
              <a:rPr lang="zh-CN" altLang="en-US" sz="1100" dirty="0">
                <a:solidFill>
                  <a:srgbClr val="000000"/>
                </a:solidFill>
                <a:latin typeface="Nunito Sans" pitchFamily="34" charset="0"/>
                <a:ea typeface="Nunito Sans" pitchFamily="34" charset="-122"/>
                <a:cs typeface="Nunito Sans" pitchFamily="34" charset="-120"/>
              </a:rPr>
              <a:t>重要原則：任何針具不得互相接觸人體；實驗器材不得作為玩笑工具；違反規定將依校規及相關法令處理。</a:t>
            </a:r>
            <a:endParaRPr lang="zh-CN" sz="1100" dirty="0"/>
          </a:p>
        </p:txBody>
      </p:sp>
      <p:pic>
        <p:nvPicPr>
          <p:cNvPr id="6" name="圖片 5">
            <a:extLst>
              <a:ext uri="{FF2B5EF4-FFF2-40B4-BE49-F238E27FC236}">
                <a16:creationId xmlns:a16="http://schemas.microsoft.com/office/drawing/2014/main" id="{7986CC86-4CED-75FE-F5F8-DF97D44649CB}"/>
              </a:ext>
            </a:extLst>
          </p:cNvPr>
          <p:cNvPicPr>
            <a:picLocks noChangeAspect="1"/>
          </p:cNvPicPr>
          <p:nvPr/>
        </p:nvPicPr>
        <p:blipFill>
          <a:blip r:embed="rId4"/>
          <a:stretch>
            <a:fillRect/>
          </a:stretch>
        </p:blipFill>
        <p:spPr>
          <a:xfrm>
            <a:off x="6951985" y="24999"/>
            <a:ext cx="5146401"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name="Slide 3">
    <p:spTree>
      <p:nvGrpSpPr>
        <p:cNvPr id="1" name=""/>
        <p:cNvGrpSpPr/>
        <p:nvPr/>
      </p:nvGrpSpPr>
      <p:grpSpPr>
        <a:xfrm>
          <a:off x="0" y="0"/>
          <a:ext cx="0" cy="0"/>
          <a:chOff x="0" y="0"/>
          <a:chExt cx="0" cy="0"/>
        </a:xfrm>
      </p:grpSpPr>
      <p:sp>
        <p:nvSpPr>
          <p:cNvPr id="2" name="Text 0"/>
          <p:cNvSpPr/>
          <p:nvPr/>
        </p:nvSpPr>
        <p:spPr>
          <a:xfrm>
            <a:off x="661574" y="734715"/>
            <a:ext cx="5925692" cy="664468"/>
          </a:xfrm>
          <a:prstGeom prst="rect">
            <a:avLst/>
          </a:prstGeom>
          <a:noFill/>
          <a:ln/>
        </p:spPr>
        <p:txBody>
          <a:bodyPr wrap="none" lIns="0" tIns="0" rIns="0" bIns="0" rtlCol="0" anchor="t"/>
          <a:lstStyle/>
          <a:p>
            <a:pPr marL="0" indent="0" algn="l">
              <a:lnSpc>
                <a:spcPct val="104000"/>
              </a:lnSpc>
              <a:buNone/>
            </a:pPr>
            <a:r>
              <a:rPr lang="zh-CN" altLang="en-US" sz="4150" b="1" dirty="0">
                <a:solidFill>
                  <a:srgbClr val="000000"/>
                </a:solidFill>
                <a:latin typeface="Nunito Sans Bold" pitchFamily="34" charset="0"/>
                <a:ea typeface="Nunito Sans Bold" pitchFamily="34" charset="-122"/>
                <a:cs typeface="Nunito Sans Bold" pitchFamily="34" charset="-120"/>
              </a:rPr>
              <a:t>實驗室安全基本守則</a:t>
            </a:r>
            <a:endParaRPr lang="zh-CN" sz="4150" dirty="0"/>
          </a:p>
        </p:txBody>
      </p:sp>
      <p:sp>
        <p:nvSpPr>
          <p:cNvPr id="3" name="Text 1"/>
          <p:cNvSpPr/>
          <p:nvPr/>
        </p:nvSpPr>
        <p:spPr>
          <a:xfrm>
            <a:off x="661573" y="1590477"/>
            <a:ext cx="10868547" cy="646311"/>
          </a:xfrm>
          <a:prstGeom prst="rect">
            <a:avLst/>
          </a:prstGeom>
          <a:noFill/>
          <a:ln/>
        </p:spPr>
        <p:txBody>
          <a:bodyPr wrap="square" lIns="0" tIns="0" rIns="0" bIns="0" rtlCol="0" anchor="t">
            <a:normAutofit/>
          </a:bodyPr>
          <a:lstStyle/>
          <a:p>
            <a:pPr marL="0" indent="0" algn="l">
              <a:lnSpc>
                <a:spcPct val="127000"/>
              </a:lnSpc>
              <a:buNone/>
            </a:pPr>
            <a:r>
              <a:rPr lang="zh-CN" altLang="en-US" sz="1650" dirty="0">
                <a:solidFill>
                  <a:srgbClr val="004600"/>
                </a:solidFill>
                <a:latin typeface="Nunito Sans" pitchFamily="34" charset="0"/>
                <a:ea typeface="Nunito Sans" pitchFamily="34" charset="-122"/>
                <a:cs typeface="Nunito Sans" pitchFamily="34" charset="-120"/>
              </a:rPr>
              <a:t>進入實驗室是一項需要充分準備的行為。每位學生在踏入實驗室前及實驗進行中，均須嚴格遵守以下規定，以確保自身及他人的安全。</a:t>
            </a:r>
            <a:endParaRPr lang="zh-CN" sz="1650" dirty="0"/>
          </a:p>
        </p:txBody>
      </p:sp>
      <p:sp>
        <p:nvSpPr>
          <p:cNvPr id="4" name="Shape 2"/>
          <p:cNvSpPr/>
          <p:nvPr/>
        </p:nvSpPr>
        <p:spPr>
          <a:xfrm>
            <a:off x="508483" y="2570599"/>
            <a:ext cx="5481104" cy="2275284"/>
          </a:xfrm>
          <a:prstGeom prst="roundRect">
            <a:avLst>
              <a:gd name="adj" fmla="val 6729"/>
            </a:avLst>
          </a:prstGeom>
          <a:solidFill>
            <a:srgbClr val="86A786"/>
          </a:solidFill>
          <a:ln/>
        </p:spPr>
      </p:sp>
      <p:sp>
        <p:nvSpPr>
          <p:cNvPr id="5" name="Text 3"/>
          <p:cNvSpPr/>
          <p:nvPr/>
        </p:nvSpPr>
        <p:spPr>
          <a:xfrm>
            <a:off x="721104" y="2761893"/>
            <a:ext cx="3267589" cy="332184"/>
          </a:xfrm>
          <a:prstGeom prst="rect">
            <a:avLst/>
          </a:prstGeom>
          <a:noFill/>
          <a:ln/>
        </p:spPr>
        <p:txBody>
          <a:bodyPr wrap="none" lIns="0" tIns="0" rIns="0" bIns="0" rtlCol="0" anchor="t"/>
          <a:lstStyle/>
          <a:p>
            <a:pPr marL="0" indent="0" algn="l">
              <a:lnSpc>
                <a:spcPct val="104000"/>
              </a:lnSpc>
              <a:buNone/>
            </a:pPr>
            <a:r>
              <a:rPr lang="zh-CN" altLang="en-US" sz="2050" b="1" dirty="0">
                <a:solidFill>
                  <a:srgbClr val="000000"/>
                </a:solidFill>
                <a:latin typeface="Nunito Sans Bold" pitchFamily="34" charset="0"/>
                <a:ea typeface="Nunito Sans Bold" pitchFamily="34" charset="-122"/>
                <a:cs typeface="Nunito Sans Bold" pitchFamily="34" charset="-120"/>
              </a:rPr>
              <a:t>進入實驗室前</a:t>
            </a:r>
            <a:endParaRPr lang="zh-CN" sz="2050" dirty="0"/>
          </a:p>
        </p:txBody>
      </p:sp>
      <p:sp>
        <p:nvSpPr>
          <p:cNvPr id="6" name="Text 4"/>
          <p:cNvSpPr/>
          <p:nvPr/>
        </p:nvSpPr>
        <p:spPr>
          <a:xfrm>
            <a:off x="721104" y="3285371"/>
            <a:ext cx="5665447" cy="323155"/>
          </a:xfrm>
          <a:prstGeom prst="rect">
            <a:avLst/>
          </a:prstGeom>
          <a:noFill/>
          <a:ln/>
        </p:spPr>
        <p:txBody>
          <a:bodyPr wrap="none" lIns="0" tIns="0" rIns="0" bIns="0" rtlCol="0" anchor="t"/>
          <a:lstStyle/>
          <a:p>
            <a:pPr marL="342900" indent="-342900" algn="l">
              <a:lnSpc>
                <a:spcPct val="127000"/>
              </a:lnSpc>
              <a:buSzPct val="100000"/>
              <a:buChar char="​"/>
            </a:pPr>
            <a:r>
              <a:rPr lang="zh-CN" altLang="en-US" sz="1650" dirty="0">
                <a:solidFill>
                  <a:srgbClr val="000000"/>
                </a:solidFill>
                <a:latin typeface="Nunito Sans" pitchFamily="34" charset="0"/>
                <a:ea typeface="Nunito Sans" pitchFamily="34" charset="-122"/>
                <a:cs typeface="Nunito Sans" pitchFamily="34" charset="-120"/>
              </a:rPr>
              <a:t>熟悉實驗內容與目的</a:t>
            </a:r>
            <a:endParaRPr lang="zh-CN" sz="1650" dirty="0"/>
          </a:p>
        </p:txBody>
      </p:sp>
      <p:sp>
        <p:nvSpPr>
          <p:cNvPr id="7" name="Shape 5"/>
          <p:cNvSpPr/>
          <p:nvPr/>
        </p:nvSpPr>
        <p:spPr>
          <a:xfrm>
            <a:off x="721104" y="3340537"/>
            <a:ext cx="212620" cy="212626"/>
          </a:xfrm>
          <a:prstGeom prst="roundRect">
            <a:avLst>
              <a:gd name="adj" fmla="val 42005"/>
            </a:avLst>
          </a:prstGeom>
          <a:solidFill>
            <a:srgbClr val="202C20"/>
          </a:solidFill>
          <a:ln w="25399">
            <a:solidFill>
              <a:srgbClr val="202C20"/>
            </a:solidFill>
            <a:prstDash val="solid"/>
          </a:ln>
        </p:spPr>
      </p:sp>
      <p:pic>
        <p:nvPicPr>
          <p:cNvPr id="8" name="Image 0" descr="preencoded.png"/>
          <p:cNvPicPr>
            <a:picLocks noChangeAspect="1"/>
          </p:cNvPicPr>
          <p:nvPr/>
        </p:nvPicPr>
        <p:blipFill>
          <a:blip r:embed="rId3"/>
          <a:stretch>
            <a:fillRect/>
          </a:stretch>
        </p:blipFill>
        <p:spPr>
          <a:xfrm>
            <a:off x="763668" y="3393718"/>
            <a:ext cx="127493" cy="106164"/>
          </a:xfrm>
          <a:prstGeom prst="rect">
            <a:avLst/>
          </a:prstGeom>
        </p:spPr>
      </p:pic>
      <p:sp>
        <p:nvSpPr>
          <p:cNvPr id="9" name="Text 6"/>
          <p:cNvSpPr/>
          <p:nvPr/>
        </p:nvSpPr>
        <p:spPr>
          <a:xfrm>
            <a:off x="721104" y="3675499"/>
            <a:ext cx="5665447" cy="323155"/>
          </a:xfrm>
          <a:prstGeom prst="rect">
            <a:avLst/>
          </a:prstGeom>
          <a:noFill/>
          <a:ln/>
        </p:spPr>
        <p:txBody>
          <a:bodyPr wrap="none" lIns="0" tIns="0" rIns="0" bIns="0" rtlCol="0" anchor="t"/>
          <a:lstStyle/>
          <a:p>
            <a:pPr marL="342900" indent="-342900" algn="l">
              <a:lnSpc>
                <a:spcPct val="127000"/>
              </a:lnSpc>
              <a:buSzPct val="100000"/>
              <a:buChar char="​"/>
            </a:pPr>
            <a:r>
              <a:rPr lang="zh-CN" altLang="en-US" sz="1650" dirty="0">
                <a:solidFill>
                  <a:srgbClr val="000000"/>
                </a:solidFill>
                <a:latin typeface="Nunito Sans" pitchFamily="34" charset="0"/>
                <a:ea typeface="Nunito Sans" pitchFamily="34" charset="-122"/>
                <a:cs typeface="Nunito Sans" pitchFamily="34" charset="-120"/>
              </a:rPr>
              <a:t>了解所使用危害物質的性質</a:t>
            </a:r>
            <a:endParaRPr lang="zh-CN" sz="1650" dirty="0"/>
          </a:p>
        </p:txBody>
      </p:sp>
      <p:sp>
        <p:nvSpPr>
          <p:cNvPr id="10" name="Shape 7"/>
          <p:cNvSpPr/>
          <p:nvPr/>
        </p:nvSpPr>
        <p:spPr>
          <a:xfrm>
            <a:off x="721104" y="3730665"/>
            <a:ext cx="212620" cy="212626"/>
          </a:xfrm>
          <a:prstGeom prst="roundRect">
            <a:avLst>
              <a:gd name="adj" fmla="val 42005"/>
            </a:avLst>
          </a:prstGeom>
          <a:solidFill>
            <a:srgbClr val="202C20"/>
          </a:solidFill>
          <a:ln w="25399">
            <a:solidFill>
              <a:srgbClr val="202C20"/>
            </a:solidFill>
            <a:prstDash val="solid"/>
          </a:ln>
        </p:spPr>
      </p:sp>
      <p:pic>
        <p:nvPicPr>
          <p:cNvPr id="11" name="Image 1" descr="preencoded.png"/>
          <p:cNvPicPr>
            <a:picLocks noChangeAspect="1"/>
          </p:cNvPicPr>
          <p:nvPr/>
        </p:nvPicPr>
        <p:blipFill>
          <a:blip r:embed="rId3"/>
          <a:stretch>
            <a:fillRect/>
          </a:stretch>
        </p:blipFill>
        <p:spPr>
          <a:xfrm>
            <a:off x="763668" y="3783846"/>
            <a:ext cx="127493" cy="106164"/>
          </a:xfrm>
          <a:prstGeom prst="rect">
            <a:avLst/>
          </a:prstGeom>
        </p:spPr>
      </p:pic>
      <p:sp>
        <p:nvSpPr>
          <p:cNvPr id="12" name="Text 8"/>
          <p:cNvSpPr/>
          <p:nvPr/>
        </p:nvSpPr>
        <p:spPr>
          <a:xfrm>
            <a:off x="721104" y="4065627"/>
            <a:ext cx="5665447" cy="323155"/>
          </a:xfrm>
          <a:prstGeom prst="rect">
            <a:avLst/>
          </a:prstGeom>
          <a:noFill/>
          <a:ln/>
        </p:spPr>
        <p:txBody>
          <a:bodyPr wrap="none" lIns="0" tIns="0" rIns="0" bIns="0" rtlCol="0" anchor="t"/>
          <a:lstStyle/>
          <a:p>
            <a:pPr marL="342900" indent="-342900" algn="l">
              <a:lnSpc>
                <a:spcPct val="127000"/>
              </a:lnSpc>
              <a:buSzPct val="100000"/>
              <a:buChar char="​"/>
            </a:pPr>
            <a:r>
              <a:rPr lang="zh-CN" altLang="en-US" sz="1650" dirty="0">
                <a:solidFill>
                  <a:srgbClr val="000000"/>
                </a:solidFill>
                <a:latin typeface="Nunito Sans" pitchFamily="34" charset="0"/>
                <a:ea typeface="Nunito Sans" pitchFamily="34" charset="-122"/>
                <a:cs typeface="Nunito Sans" pitchFamily="34" charset="-120"/>
              </a:rPr>
              <a:t>閱讀標準作業程序（SOP）</a:t>
            </a:r>
            <a:endParaRPr lang="zh-CN" sz="1650" dirty="0"/>
          </a:p>
        </p:txBody>
      </p:sp>
      <p:sp>
        <p:nvSpPr>
          <p:cNvPr id="13" name="Shape 9"/>
          <p:cNvSpPr/>
          <p:nvPr/>
        </p:nvSpPr>
        <p:spPr>
          <a:xfrm>
            <a:off x="721104" y="4120793"/>
            <a:ext cx="212620" cy="212626"/>
          </a:xfrm>
          <a:prstGeom prst="roundRect">
            <a:avLst>
              <a:gd name="adj" fmla="val 42005"/>
            </a:avLst>
          </a:prstGeom>
          <a:solidFill>
            <a:srgbClr val="202C20"/>
          </a:solidFill>
          <a:ln w="25399">
            <a:solidFill>
              <a:srgbClr val="202C20"/>
            </a:solidFill>
            <a:prstDash val="solid"/>
          </a:ln>
        </p:spPr>
      </p:sp>
      <p:pic>
        <p:nvPicPr>
          <p:cNvPr id="14" name="Image 2" descr="preencoded.png"/>
          <p:cNvPicPr>
            <a:picLocks noChangeAspect="1"/>
          </p:cNvPicPr>
          <p:nvPr/>
        </p:nvPicPr>
        <p:blipFill>
          <a:blip r:embed="rId3"/>
          <a:stretch>
            <a:fillRect/>
          </a:stretch>
        </p:blipFill>
        <p:spPr>
          <a:xfrm>
            <a:off x="763668" y="4173974"/>
            <a:ext cx="127493" cy="106164"/>
          </a:xfrm>
          <a:prstGeom prst="rect">
            <a:avLst/>
          </a:prstGeom>
        </p:spPr>
      </p:pic>
      <p:sp>
        <p:nvSpPr>
          <p:cNvPr id="15" name="Text 10"/>
          <p:cNvSpPr/>
          <p:nvPr/>
        </p:nvSpPr>
        <p:spPr>
          <a:xfrm>
            <a:off x="721104" y="4455755"/>
            <a:ext cx="5665447" cy="323155"/>
          </a:xfrm>
          <a:prstGeom prst="rect">
            <a:avLst/>
          </a:prstGeom>
          <a:noFill/>
          <a:ln/>
        </p:spPr>
        <p:txBody>
          <a:bodyPr wrap="none" lIns="0" tIns="0" rIns="0" bIns="0" rtlCol="0" anchor="t"/>
          <a:lstStyle/>
          <a:p>
            <a:pPr marL="342900" indent="-342900" algn="l">
              <a:lnSpc>
                <a:spcPct val="127000"/>
              </a:lnSpc>
              <a:buSzPct val="100000"/>
              <a:buChar char="​"/>
            </a:pPr>
            <a:r>
              <a:rPr lang="zh-CN" altLang="en-US" sz="1650" dirty="0">
                <a:solidFill>
                  <a:srgbClr val="000000"/>
                </a:solidFill>
                <a:latin typeface="Nunito Sans" pitchFamily="34" charset="0"/>
                <a:ea typeface="Nunito Sans" pitchFamily="34" charset="-122"/>
                <a:cs typeface="Nunito Sans" pitchFamily="34" charset="-120"/>
              </a:rPr>
              <a:t>確認緊急設備位置（沖淋、洗眼器、滅火器）</a:t>
            </a:r>
            <a:endParaRPr lang="zh-CN" sz="1650" dirty="0"/>
          </a:p>
        </p:txBody>
      </p:sp>
      <p:sp>
        <p:nvSpPr>
          <p:cNvPr id="16" name="Shape 11"/>
          <p:cNvSpPr/>
          <p:nvPr/>
        </p:nvSpPr>
        <p:spPr>
          <a:xfrm>
            <a:off x="721104" y="4510921"/>
            <a:ext cx="212620" cy="212626"/>
          </a:xfrm>
          <a:prstGeom prst="roundRect">
            <a:avLst>
              <a:gd name="adj" fmla="val 42005"/>
            </a:avLst>
          </a:prstGeom>
          <a:solidFill>
            <a:srgbClr val="202C20"/>
          </a:solidFill>
          <a:ln w="25399">
            <a:solidFill>
              <a:srgbClr val="202C20"/>
            </a:solidFill>
            <a:prstDash val="solid"/>
          </a:ln>
        </p:spPr>
      </p:sp>
      <p:pic>
        <p:nvPicPr>
          <p:cNvPr id="17" name="Image 3" descr="preencoded.png"/>
          <p:cNvPicPr>
            <a:picLocks noChangeAspect="1"/>
          </p:cNvPicPr>
          <p:nvPr/>
        </p:nvPicPr>
        <p:blipFill>
          <a:blip r:embed="rId3"/>
          <a:stretch>
            <a:fillRect/>
          </a:stretch>
        </p:blipFill>
        <p:spPr>
          <a:xfrm>
            <a:off x="763668" y="4564102"/>
            <a:ext cx="127493" cy="106164"/>
          </a:xfrm>
          <a:prstGeom prst="rect">
            <a:avLst/>
          </a:prstGeom>
        </p:spPr>
      </p:pic>
      <p:sp>
        <p:nvSpPr>
          <p:cNvPr id="18" name="Text 12"/>
          <p:cNvSpPr/>
          <p:nvPr/>
        </p:nvSpPr>
        <p:spPr>
          <a:xfrm>
            <a:off x="6361549" y="2834779"/>
            <a:ext cx="3267589" cy="332184"/>
          </a:xfrm>
          <a:prstGeom prst="rect">
            <a:avLst/>
          </a:prstGeom>
          <a:noFill/>
          <a:ln/>
        </p:spPr>
        <p:txBody>
          <a:bodyPr wrap="none" lIns="0" tIns="0" rIns="0" bIns="0" rtlCol="0" anchor="t"/>
          <a:lstStyle/>
          <a:p>
            <a:pPr marL="0" indent="0" algn="l">
              <a:lnSpc>
                <a:spcPct val="104000"/>
              </a:lnSpc>
              <a:buNone/>
            </a:pPr>
            <a:r>
              <a:rPr lang="zh-CN" altLang="en-US" sz="2050" b="1" dirty="0">
                <a:solidFill>
                  <a:srgbClr val="000000"/>
                </a:solidFill>
                <a:latin typeface="Nunito Sans Bold" pitchFamily="34" charset="0"/>
                <a:ea typeface="Nunito Sans Bold" pitchFamily="34" charset="-122"/>
                <a:cs typeface="Nunito Sans Bold" pitchFamily="34" charset="-120"/>
              </a:rPr>
              <a:t>實驗進行中</a:t>
            </a:r>
            <a:endParaRPr lang="zh-CN" sz="2050" dirty="0"/>
          </a:p>
        </p:txBody>
      </p:sp>
      <p:sp>
        <p:nvSpPr>
          <p:cNvPr id="19" name="Text 13"/>
          <p:cNvSpPr/>
          <p:nvPr/>
        </p:nvSpPr>
        <p:spPr>
          <a:xfrm>
            <a:off x="6361549" y="3358257"/>
            <a:ext cx="5784507" cy="323155"/>
          </a:xfrm>
          <a:prstGeom prst="rect">
            <a:avLst/>
          </a:prstGeom>
          <a:noFill/>
          <a:ln/>
        </p:spPr>
        <p:txBody>
          <a:bodyPr wrap="none" lIns="0" tIns="0" rIns="0" bIns="0" rtlCol="0" anchor="t"/>
          <a:lstStyle/>
          <a:p>
            <a:pPr marL="342900" indent="-342900" algn="l">
              <a:lnSpc>
                <a:spcPct val="127000"/>
              </a:lnSpc>
              <a:buSzPct val="100000"/>
              <a:buChar char="​"/>
            </a:pPr>
            <a:r>
              <a:rPr lang="zh-CN" altLang="en-US" sz="1650" dirty="0">
                <a:solidFill>
                  <a:srgbClr val="004600"/>
                </a:solidFill>
                <a:latin typeface="Nunito Sans" pitchFamily="34" charset="0"/>
                <a:ea typeface="Nunito Sans" pitchFamily="34" charset="-122"/>
                <a:cs typeface="Nunito Sans" pitchFamily="34" charset="-120"/>
              </a:rPr>
              <a:t>禁止飲食（含飲水）</a:t>
            </a:r>
            <a:endParaRPr lang="zh-CN" sz="1650" dirty="0"/>
          </a:p>
        </p:txBody>
      </p:sp>
      <p:sp>
        <p:nvSpPr>
          <p:cNvPr id="20" name="Shape 14"/>
          <p:cNvSpPr/>
          <p:nvPr/>
        </p:nvSpPr>
        <p:spPr>
          <a:xfrm>
            <a:off x="6361549" y="3413423"/>
            <a:ext cx="212620" cy="212626"/>
          </a:xfrm>
          <a:prstGeom prst="roundRect">
            <a:avLst>
              <a:gd name="adj" fmla="val 42005"/>
            </a:avLst>
          </a:prstGeom>
          <a:noFill/>
          <a:ln w="25399">
            <a:solidFill>
              <a:srgbClr val="567656"/>
            </a:solidFill>
            <a:prstDash val="solid"/>
          </a:ln>
        </p:spPr>
      </p:sp>
      <p:sp>
        <p:nvSpPr>
          <p:cNvPr id="21" name="Text 15"/>
          <p:cNvSpPr/>
          <p:nvPr/>
        </p:nvSpPr>
        <p:spPr>
          <a:xfrm>
            <a:off x="6361549" y="3748385"/>
            <a:ext cx="5784507" cy="323155"/>
          </a:xfrm>
          <a:prstGeom prst="rect">
            <a:avLst/>
          </a:prstGeom>
          <a:noFill/>
          <a:ln/>
        </p:spPr>
        <p:txBody>
          <a:bodyPr wrap="none" lIns="0" tIns="0" rIns="0" bIns="0" rtlCol="0" anchor="t"/>
          <a:lstStyle/>
          <a:p>
            <a:pPr marL="342900" indent="-342900" algn="l">
              <a:lnSpc>
                <a:spcPct val="127000"/>
              </a:lnSpc>
              <a:buSzPct val="100000"/>
              <a:buChar char="​"/>
            </a:pPr>
            <a:r>
              <a:rPr lang="zh-CN" altLang="en-US" sz="1650" dirty="0">
                <a:solidFill>
                  <a:srgbClr val="004600"/>
                </a:solidFill>
                <a:latin typeface="Nunito Sans" pitchFamily="34" charset="0"/>
                <a:ea typeface="Nunito Sans" pitchFamily="34" charset="-122"/>
                <a:cs typeface="Nunito Sans" pitchFamily="34" charset="-120"/>
              </a:rPr>
              <a:t>禁止嬉戲打鬧</a:t>
            </a:r>
            <a:endParaRPr lang="zh-CN" sz="1650" dirty="0"/>
          </a:p>
        </p:txBody>
      </p:sp>
      <p:sp>
        <p:nvSpPr>
          <p:cNvPr id="22" name="Shape 16"/>
          <p:cNvSpPr/>
          <p:nvPr/>
        </p:nvSpPr>
        <p:spPr>
          <a:xfrm>
            <a:off x="6361549" y="3803551"/>
            <a:ext cx="212620" cy="212626"/>
          </a:xfrm>
          <a:prstGeom prst="roundRect">
            <a:avLst>
              <a:gd name="adj" fmla="val 42005"/>
            </a:avLst>
          </a:prstGeom>
          <a:noFill/>
          <a:ln w="25399">
            <a:solidFill>
              <a:srgbClr val="567656"/>
            </a:solidFill>
            <a:prstDash val="solid"/>
          </a:ln>
        </p:spPr>
      </p:sp>
      <p:sp>
        <p:nvSpPr>
          <p:cNvPr id="23" name="Text 17"/>
          <p:cNvSpPr/>
          <p:nvPr/>
        </p:nvSpPr>
        <p:spPr>
          <a:xfrm>
            <a:off x="6361549" y="4138513"/>
            <a:ext cx="5784507" cy="323155"/>
          </a:xfrm>
          <a:prstGeom prst="rect">
            <a:avLst/>
          </a:prstGeom>
          <a:noFill/>
          <a:ln/>
        </p:spPr>
        <p:txBody>
          <a:bodyPr wrap="none" lIns="0" tIns="0" rIns="0" bIns="0" rtlCol="0" anchor="t"/>
          <a:lstStyle/>
          <a:p>
            <a:pPr marL="342900" indent="-342900" algn="l">
              <a:lnSpc>
                <a:spcPct val="127000"/>
              </a:lnSpc>
              <a:buSzPct val="100000"/>
              <a:buChar char="​"/>
            </a:pPr>
            <a:r>
              <a:rPr lang="zh-CN" altLang="en-US" sz="1650" dirty="0">
                <a:solidFill>
                  <a:srgbClr val="004600"/>
                </a:solidFill>
                <a:latin typeface="Nunito Sans" pitchFamily="34" charset="0"/>
                <a:ea typeface="Nunito Sans" pitchFamily="34" charset="-122"/>
                <a:cs typeface="Nunito Sans" pitchFamily="34" charset="-120"/>
              </a:rPr>
              <a:t>禁止擅自操作未經授權之設備</a:t>
            </a:r>
            <a:endParaRPr lang="zh-CN" sz="1650" dirty="0"/>
          </a:p>
        </p:txBody>
      </p:sp>
      <p:sp>
        <p:nvSpPr>
          <p:cNvPr id="24" name="Shape 18"/>
          <p:cNvSpPr/>
          <p:nvPr/>
        </p:nvSpPr>
        <p:spPr>
          <a:xfrm>
            <a:off x="6361549" y="4193679"/>
            <a:ext cx="212620" cy="212626"/>
          </a:xfrm>
          <a:prstGeom prst="roundRect">
            <a:avLst>
              <a:gd name="adj" fmla="val 42005"/>
            </a:avLst>
          </a:prstGeom>
          <a:noFill/>
          <a:ln w="25399">
            <a:solidFill>
              <a:srgbClr val="567656"/>
            </a:solidFill>
            <a:prstDash val="solid"/>
          </a:ln>
        </p:spPr>
      </p:sp>
      <p:sp>
        <p:nvSpPr>
          <p:cNvPr id="25" name="Text 19"/>
          <p:cNvSpPr/>
          <p:nvPr/>
        </p:nvSpPr>
        <p:spPr>
          <a:xfrm>
            <a:off x="6361549" y="4528641"/>
            <a:ext cx="5784507" cy="323155"/>
          </a:xfrm>
          <a:prstGeom prst="rect">
            <a:avLst/>
          </a:prstGeom>
          <a:noFill/>
          <a:ln/>
        </p:spPr>
        <p:txBody>
          <a:bodyPr wrap="none" lIns="0" tIns="0" rIns="0" bIns="0" rtlCol="0" anchor="t"/>
          <a:lstStyle/>
          <a:p>
            <a:pPr marL="342900" indent="-342900" algn="l">
              <a:lnSpc>
                <a:spcPct val="127000"/>
              </a:lnSpc>
              <a:buSzPct val="100000"/>
              <a:buChar char="​"/>
            </a:pPr>
            <a:r>
              <a:rPr lang="zh-CN" altLang="en-US" sz="1650" dirty="0">
                <a:solidFill>
                  <a:srgbClr val="004600"/>
                </a:solidFill>
                <a:latin typeface="Nunito Sans" pitchFamily="34" charset="0"/>
                <a:ea typeface="Nunito Sans" pitchFamily="34" charset="-122"/>
                <a:cs typeface="Nunito Sans" pitchFamily="34" charset="-120"/>
              </a:rPr>
              <a:t>不可單獨進行危險實驗</a:t>
            </a:r>
            <a:endParaRPr lang="zh-CN" sz="1650" dirty="0"/>
          </a:p>
        </p:txBody>
      </p:sp>
      <p:sp>
        <p:nvSpPr>
          <p:cNvPr id="26" name="Shape 20"/>
          <p:cNvSpPr/>
          <p:nvPr/>
        </p:nvSpPr>
        <p:spPr>
          <a:xfrm>
            <a:off x="6361549" y="4583807"/>
            <a:ext cx="212620" cy="212626"/>
          </a:xfrm>
          <a:prstGeom prst="roundRect">
            <a:avLst>
              <a:gd name="adj" fmla="val 42005"/>
            </a:avLst>
          </a:prstGeom>
          <a:noFill/>
          <a:ln w="25399">
            <a:solidFill>
              <a:srgbClr val="567656"/>
            </a:solidFill>
            <a:prstDash val="solid"/>
          </a:ln>
        </p:spPr>
      </p:sp>
      <p:sp>
        <p:nvSpPr>
          <p:cNvPr id="27" name="Shape 21"/>
          <p:cNvSpPr/>
          <p:nvPr/>
        </p:nvSpPr>
        <p:spPr>
          <a:xfrm>
            <a:off x="661574" y="5134074"/>
            <a:ext cx="10868547" cy="773807"/>
          </a:xfrm>
          <a:prstGeom prst="roundRect">
            <a:avLst>
              <a:gd name="adj" fmla="val 11542"/>
            </a:avLst>
          </a:prstGeom>
          <a:solidFill>
            <a:srgbClr val="FCF2B5"/>
          </a:solidFill>
          <a:ln/>
        </p:spPr>
      </p:sp>
      <p:pic>
        <p:nvPicPr>
          <p:cNvPr id="28" name="Image 4" descr="preencoded.png"/>
          <p:cNvPicPr>
            <a:picLocks noChangeAspect="1"/>
          </p:cNvPicPr>
          <p:nvPr/>
        </p:nvPicPr>
        <p:blipFill>
          <a:blip r:embed="rId4"/>
          <a:stretch>
            <a:fillRect/>
          </a:stretch>
        </p:blipFill>
        <p:spPr>
          <a:xfrm>
            <a:off x="874195" y="5429548"/>
            <a:ext cx="265800" cy="212626"/>
          </a:xfrm>
          <a:prstGeom prst="rect">
            <a:avLst/>
          </a:prstGeom>
        </p:spPr>
      </p:pic>
      <p:sp>
        <p:nvSpPr>
          <p:cNvPr id="29" name="Text 22"/>
          <p:cNvSpPr/>
          <p:nvPr/>
        </p:nvSpPr>
        <p:spPr>
          <a:xfrm>
            <a:off x="1352615" y="5359400"/>
            <a:ext cx="10574470" cy="323155"/>
          </a:xfrm>
          <a:prstGeom prst="rect">
            <a:avLst/>
          </a:prstGeom>
          <a:noFill/>
          <a:ln/>
        </p:spPr>
        <p:txBody>
          <a:bodyPr wrap="none" lIns="0" tIns="0" rIns="0" bIns="0" rtlCol="0" anchor="t"/>
          <a:lstStyle/>
          <a:p>
            <a:pPr marL="0" indent="0" algn="l">
              <a:lnSpc>
                <a:spcPct val="127000"/>
              </a:lnSpc>
              <a:buNone/>
            </a:pPr>
            <a:r>
              <a:rPr lang="zh-CN" altLang="en-US" sz="1650" dirty="0">
                <a:solidFill>
                  <a:srgbClr val="000000"/>
                </a:solidFill>
                <a:latin typeface="Nunito Sans" pitchFamily="34" charset="0"/>
                <a:ea typeface="Nunito Sans" pitchFamily="34" charset="-122"/>
                <a:cs typeface="Nunito Sans" pitchFamily="34" charset="-120"/>
              </a:rPr>
              <a:t>以上守則為最低標準要求，違反任一項目均可能導致停止實驗資格，並依校規處理。</a:t>
            </a:r>
            <a:endParaRPr lang="zh-CN" sz="16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name="Slide 5">
    <p:spTree>
      <p:nvGrpSpPr>
        <p:cNvPr id="1" name=""/>
        <p:cNvGrpSpPr/>
        <p:nvPr/>
      </p:nvGrpSpPr>
      <p:grpSpPr>
        <a:xfrm>
          <a:off x="0" y="0"/>
          <a:ext cx="0" cy="0"/>
          <a:chOff x="0" y="0"/>
          <a:chExt cx="0" cy="0"/>
        </a:xfrm>
      </p:grpSpPr>
      <p:sp>
        <p:nvSpPr>
          <p:cNvPr id="2" name="Text 0"/>
          <p:cNvSpPr/>
          <p:nvPr/>
        </p:nvSpPr>
        <p:spPr>
          <a:xfrm>
            <a:off x="661574" y="377227"/>
            <a:ext cx="4448957" cy="479921"/>
          </a:xfrm>
          <a:prstGeom prst="rect">
            <a:avLst/>
          </a:prstGeom>
          <a:noFill/>
          <a:ln/>
        </p:spPr>
        <p:txBody>
          <a:bodyPr wrap="none" lIns="0" tIns="0" rIns="0" bIns="0" rtlCol="0" anchor="t"/>
          <a:lstStyle/>
          <a:p>
            <a:pPr marL="0" indent="0" algn="l">
              <a:lnSpc>
                <a:spcPct val="104000"/>
              </a:lnSpc>
              <a:buNone/>
            </a:pPr>
            <a:r>
              <a:rPr lang="zh-CN" altLang="en-US" sz="3000" b="1" dirty="0">
                <a:solidFill>
                  <a:srgbClr val="000000"/>
                </a:solidFill>
                <a:latin typeface="Nunito Sans Bold" pitchFamily="34" charset="0"/>
                <a:ea typeface="Nunito Sans Bold" pitchFamily="34" charset="-122"/>
                <a:cs typeface="Nunito Sans Bold" pitchFamily="34" charset="-120"/>
              </a:rPr>
              <a:t>毒化物運作管理流程</a:t>
            </a:r>
            <a:endParaRPr lang="zh-CN" sz="3000" dirty="0"/>
          </a:p>
        </p:txBody>
      </p:sp>
      <p:sp>
        <p:nvSpPr>
          <p:cNvPr id="3" name="Text 1"/>
          <p:cNvSpPr/>
          <p:nvPr/>
        </p:nvSpPr>
        <p:spPr>
          <a:xfrm>
            <a:off x="440153" y="1305722"/>
            <a:ext cx="6150428" cy="1722150"/>
          </a:xfrm>
          <a:prstGeom prst="rect">
            <a:avLst/>
          </a:prstGeom>
          <a:noFill/>
          <a:ln/>
        </p:spPr>
        <p:txBody>
          <a:bodyPr wrap="square" lIns="0" tIns="0" rIns="0" bIns="0" rtlCol="0" anchor="t">
            <a:noAutofit/>
          </a:bodyPr>
          <a:lstStyle/>
          <a:p>
            <a:pPr marL="0" indent="0" algn="l">
              <a:lnSpc>
                <a:spcPct val="110000"/>
              </a:lnSpc>
              <a:buNone/>
            </a:pPr>
            <a:r>
              <a:rPr lang="zh-CN" altLang="en-US" sz="2400" dirty="0">
                <a:solidFill>
                  <a:srgbClr val="004600"/>
                </a:solidFill>
                <a:latin typeface="Nunito Sans" pitchFamily="34" charset="0"/>
                <a:ea typeface="Nunito Sans" pitchFamily="34" charset="-122"/>
                <a:cs typeface="Nunito Sans" pitchFamily="34" charset="-120"/>
              </a:rPr>
              <a:t>毒性及關注化學物質（毒化物）的管理須依照嚴格的法規流程執行。所有毒化物的採購、領用、使用及廢棄，均須經過環安室的審核與登記，任何私自行為均屬違規</a:t>
            </a:r>
            <a:r>
              <a:rPr lang="zh-CN" altLang="en-US" dirty="0">
                <a:solidFill>
                  <a:srgbClr val="004600"/>
                </a:solidFill>
                <a:latin typeface="Nunito Sans" pitchFamily="34" charset="0"/>
                <a:ea typeface="Nunito Sans" pitchFamily="34" charset="-122"/>
                <a:cs typeface="Nunito Sans" pitchFamily="34" charset="-120"/>
              </a:rPr>
              <a:t>。</a:t>
            </a:r>
            <a:endParaRPr lang="zh-CN" dirty="0"/>
          </a:p>
        </p:txBody>
      </p:sp>
      <p:sp>
        <p:nvSpPr>
          <p:cNvPr id="15" name="Text 12"/>
          <p:cNvSpPr/>
          <p:nvPr/>
        </p:nvSpPr>
        <p:spPr>
          <a:xfrm>
            <a:off x="189783" y="3268088"/>
            <a:ext cx="6495691" cy="1545455"/>
          </a:xfrm>
          <a:prstGeom prst="rect">
            <a:avLst/>
          </a:prstGeom>
          <a:noFill/>
          <a:ln/>
        </p:spPr>
        <p:txBody>
          <a:bodyPr wrap="none" lIns="0" tIns="0" rIns="0" bIns="0" rtlCol="0" anchor="t"/>
          <a:lstStyle/>
          <a:p>
            <a:pPr marL="0" indent="0" algn="l">
              <a:lnSpc>
                <a:spcPct val="110000"/>
              </a:lnSpc>
              <a:buNone/>
            </a:pPr>
            <a:r>
              <a:rPr lang="zh-CN" altLang="en-US" sz="2400" dirty="0">
                <a:solidFill>
                  <a:srgbClr val="004600"/>
                </a:solidFill>
                <a:latin typeface="Nunito Sans" pitchFamily="34" charset="0"/>
                <a:ea typeface="Nunito Sans" pitchFamily="34" charset="-122"/>
                <a:cs typeface="Nunito Sans" pitchFamily="34" charset="-120"/>
              </a:rPr>
              <a:t>此流程確保每一批毒化物從進入校園到最終廢棄</a:t>
            </a:r>
            <a:endParaRPr lang="en-US" altLang="zh-CN" sz="2400" dirty="0">
              <a:solidFill>
                <a:srgbClr val="004600"/>
              </a:solidFill>
              <a:latin typeface="Nunito Sans" pitchFamily="34" charset="0"/>
              <a:ea typeface="Nunito Sans" pitchFamily="34" charset="-122"/>
              <a:cs typeface="Nunito Sans" pitchFamily="34" charset="-120"/>
            </a:endParaRPr>
          </a:p>
          <a:p>
            <a:pPr marL="0" indent="0" algn="l">
              <a:lnSpc>
                <a:spcPct val="110000"/>
              </a:lnSpc>
              <a:buNone/>
            </a:pPr>
            <a:r>
              <a:rPr lang="zh-CN" altLang="en-US" sz="2400" dirty="0">
                <a:solidFill>
                  <a:srgbClr val="004600"/>
                </a:solidFill>
                <a:latin typeface="Nunito Sans" pitchFamily="34" charset="0"/>
                <a:ea typeface="Nunito Sans" pitchFamily="34" charset="-122"/>
                <a:cs typeface="Nunito Sans" pitchFamily="34" charset="-120"/>
              </a:rPr>
              <a:t>，全程均有完整紀錄可追蹤，符合《毒性及關注</a:t>
            </a:r>
            <a:endParaRPr lang="en-US" altLang="zh-CN" sz="2400" dirty="0">
              <a:solidFill>
                <a:srgbClr val="004600"/>
              </a:solidFill>
              <a:latin typeface="Nunito Sans" pitchFamily="34" charset="0"/>
              <a:ea typeface="Nunito Sans" pitchFamily="34" charset="-122"/>
              <a:cs typeface="Nunito Sans" pitchFamily="34" charset="-120"/>
            </a:endParaRPr>
          </a:p>
          <a:p>
            <a:pPr marL="0" indent="0" algn="l">
              <a:lnSpc>
                <a:spcPct val="110000"/>
              </a:lnSpc>
              <a:buNone/>
            </a:pPr>
            <a:r>
              <a:rPr lang="zh-CN" altLang="en-US" sz="2400" dirty="0">
                <a:solidFill>
                  <a:srgbClr val="004600"/>
                </a:solidFill>
                <a:latin typeface="Nunito Sans" pitchFamily="34" charset="0"/>
                <a:ea typeface="Nunito Sans" pitchFamily="34" charset="-122"/>
                <a:cs typeface="Nunito Sans" pitchFamily="34" charset="-120"/>
              </a:rPr>
              <a:t>化學物質管理法》之規定</a:t>
            </a:r>
            <a:r>
              <a:rPr lang="zh-TW" altLang="en-US" sz="2400" dirty="0">
                <a:solidFill>
                  <a:srgbClr val="004600"/>
                </a:solidFill>
                <a:latin typeface="Nunito Sans" pitchFamily="34" charset="0"/>
                <a:ea typeface="Nunito Sans" pitchFamily="34" charset="-122"/>
                <a:cs typeface="Nunito Sans" pitchFamily="34" charset="-120"/>
              </a:rPr>
              <a:t>。</a:t>
            </a:r>
            <a:endParaRPr lang="zh-CN" sz="2400" dirty="0"/>
          </a:p>
        </p:txBody>
      </p:sp>
      <p:sp>
        <p:nvSpPr>
          <p:cNvPr id="20" name="Shape 17"/>
          <p:cNvSpPr/>
          <p:nvPr/>
        </p:nvSpPr>
        <p:spPr>
          <a:xfrm>
            <a:off x="7973813" y="5483920"/>
            <a:ext cx="3556308" cy="565944"/>
          </a:xfrm>
          <a:prstGeom prst="roundRect">
            <a:avLst>
              <a:gd name="adj" fmla="val 11397"/>
            </a:avLst>
          </a:prstGeom>
          <a:solidFill>
            <a:srgbClr val="E1EAE1"/>
          </a:solidFill>
          <a:ln w="6350">
            <a:solidFill>
              <a:srgbClr val="C7D0C7"/>
            </a:solidFill>
            <a:prstDash val="solid"/>
          </a:ln>
        </p:spPr>
      </p:sp>
      <p:pic>
        <p:nvPicPr>
          <p:cNvPr id="23" name="圖片 22">
            <a:extLst>
              <a:ext uri="{FF2B5EF4-FFF2-40B4-BE49-F238E27FC236}">
                <a16:creationId xmlns:a16="http://schemas.microsoft.com/office/drawing/2014/main" id="{0058837C-2777-8100-2945-2118525CDC2B}"/>
              </a:ext>
            </a:extLst>
          </p:cNvPr>
          <p:cNvPicPr>
            <a:picLocks noChangeAspect="1"/>
          </p:cNvPicPr>
          <p:nvPr/>
        </p:nvPicPr>
        <p:blipFill>
          <a:blip r:embed="rId3"/>
          <a:stretch>
            <a:fillRect/>
          </a:stretch>
        </p:blipFill>
        <p:spPr>
          <a:xfrm>
            <a:off x="6685474" y="8626"/>
            <a:ext cx="5454770" cy="6858000"/>
          </a:xfrm>
          <a:prstGeom prst="rect">
            <a:avLst/>
          </a:prstGeom>
        </p:spPr>
      </p:pic>
      <p:sp>
        <p:nvSpPr>
          <p:cNvPr id="25" name="文字方塊 24">
            <a:extLst>
              <a:ext uri="{FF2B5EF4-FFF2-40B4-BE49-F238E27FC236}">
                <a16:creationId xmlns:a16="http://schemas.microsoft.com/office/drawing/2014/main" id="{35195CC0-019F-007E-7D98-0DC4DD70C4DC}"/>
              </a:ext>
            </a:extLst>
          </p:cNvPr>
          <p:cNvSpPr txBox="1"/>
          <p:nvPr/>
        </p:nvSpPr>
        <p:spPr>
          <a:xfrm>
            <a:off x="281223" y="4916754"/>
            <a:ext cx="6096000" cy="923330"/>
          </a:xfrm>
          <a:prstGeom prst="rect">
            <a:avLst/>
          </a:prstGeom>
          <a:noFill/>
        </p:spPr>
        <p:txBody>
          <a:bodyPr wrap="square">
            <a:spAutoFit/>
          </a:bodyPr>
          <a:lstStyle/>
          <a:p>
            <a:r>
              <a:rPr lang="zh-TW" altLang="en-US" dirty="0"/>
              <a:t> 如毒性化學物質運作場所發生下列情形之一者，工作場所負責人應立即採取緊急防治措施，趕快通知學安中心、環安室，至遲於</a:t>
            </a:r>
            <a:r>
              <a:rPr lang="en-US" altLang="zh-TW" dirty="0"/>
              <a:t>30</a:t>
            </a:r>
            <a:r>
              <a:rPr lang="zh-TW" altLang="en-US" dirty="0"/>
              <a:t>分鐘內報知地方主管機關</a:t>
            </a:r>
            <a:r>
              <a:rPr lang="en-US" altLang="zh-TW" dirty="0"/>
              <a:t>(</a:t>
            </a:r>
            <a:r>
              <a:rPr lang="zh-TW" altLang="en-US" dirty="0"/>
              <a:t>台中市環保局</a:t>
            </a:r>
            <a:r>
              <a:rPr lang="en-US" altLang="zh-TW" dirty="0"/>
              <a:t>)</a:t>
            </a:r>
            <a:r>
              <a:rPr lang="zh-TW" altLang="en-US" dirty="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C52BF9F3-20E1-4762-89AB-C8281211888C}"/>
              </a:ext>
            </a:extLst>
          </p:cNvPr>
          <p:cNvPicPr>
            <a:picLocks noChangeAspect="1"/>
          </p:cNvPicPr>
          <p:nvPr/>
        </p:nvPicPr>
        <p:blipFill>
          <a:blip r:embed="rId2"/>
          <a:stretch>
            <a:fillRect/>
          </a:stretch>
        </p:blipFill>
        <p:spPr>
          <a:xfrm>
            <a:off x="249237" y="526450"/>
            <a:ext cx="5343525" cy="4943475"/>
          </a:xfrm>
          <a:prstGeom prst="rect">
            <a:avLst/>
          </a:prstGeom>
        </p:spPr>
      </p:pic>
      <p:sp>
        <p:nvSpPr>
          <p:cNvPr id="6" name="圓角矩形 5"/>
          <p:cNvSpPr/>
          <p:nvPr/>
        </p:nvSpPr>
        <p:spPr>
          <a:xfrm>
            <a:off x="249237" y="1662844"/>
            <a:ext cx="2379785" cy="112724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9" name="圖片 8">
            <a:extLst>
              <a:ext uri="{FF2B5EF4-FFF2-40B4-BE49-F238E27FC236}">
                <a16:creationId xmlns:a16="http://schemas.microsoft.com/office/drawing/2014/main" id="{12A09DE8-676A-4FD5-A6CC-1343BCCF1169}"/>
              </a:ext>
            </a:extLst>
          </p:cNvPr>
          <p:cNvPicPr>
            <a:picLocks noChangeAspect="1"/>
          </p:cNvPicPr>
          <p:nvPr/>
        </p:nvPicPr>
        <p:blipFill>
          <a:blip r:embed="rId3"/>
          <a:stretch>
            <a:fillRect/>
          </a:stretch>
        </p:blipFill>
        <p:spPr>
          <a:xfrm>
            <a:off x="5833723" y="0"/>
            <a:ext cx="5213784" cy="6858000"/>
          </a:xfrm>
          <a:prstGeom prst="rect">
            <a:avLst/>
          </a:prstGeom>
        </p:spPr>
      </p:pic>
      <p:sp>
        <p:nvSpPr>
          <p:cNvPr id="7" name="圓角矩形 6"/>
          <p:cNvSpPr/>
          <p:nvPr/>
        </p:nvSpPr>
        <p:spPr>
          <a:xfrm>
            <a:off x="8790421" y="432666"/>
            <a:ext cx="2016125" cy="4318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extLst>
      <p:ext uri="{BB962C8B-B14F-4D97-AF65-F5344CB8AC3E}">
        <p14:creationId xmlns:p14="http://schemas.microsoft.com/office/powerpoint/2010/main" val="4104600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45B8BE72-8684-4622-AC05-98871AE590DC}"/>
              </a:ext>
            </a:extLst>
          </p:cNvPr>
          <p:cNvPicPr>
            <a:picLocks noChangeAspect="1"/>
          </p:cNvPicPr>
          <p:nvPr/>
        </p:nvPicPr>
        <p:blipFill>
          <a:blip r:embed="rId2"/>
          <a:stretch>
            <a:fillRect/>
          </a:stretch>
        </p:blipFill>
        <p:spPr>
          <a:xfrm>
            <a:off x="129017" y="654245"/>
            <a:ext cx="5111198" cy="6696124"/>
          </a:xfrm>
          <a:prstGeom prst="rect">
            <a:avLst/>
          </a:prstGeom>
        </p:spPr>
      </p:pic>
      <p:sp>
        <p:nvSpPr>
          <p:cNvPr id="3" name="矩形 2">
            <a:extLst>
              <a:ext uri="{FF2B5EF4-FFF2-40B4-BE49-F238E27FC236}">
                <a16:creationId xmlns:a16="http://schemas.microsoft.com/office/drawing/2014/main" id="{C44FC5A9-B3A7-492F-AAA6-5A00EE671FE6}"/>
              </a:ext>
            </a:extLst>
          </p:cNvPr>
          <p:cNvSpPr/>
          <p:nvPr/>
        </p:nvSpPr>
        <p:spPr>
          <a:xfrm>
            <a:off x="1312985" y="182415"/>
            <a:ext cx="11961583" cy="338554"/>
          </a:xfrm>
          <a:prstGeom prst="rect">
            <a:avLst/>
          </a:prstGeom>
        </p:spPr>
        <p:txBody>
          <a:bodyPr wrap="square">
            <a:spAutoFit/>
          </a:bodyPr>
          <a:lstStyle/>
          <a:p>
            <a:r>
              <a:rPr lang="zh-TW" altLang="en-US" sz="1600" dirty="0"/>
              <a:t>若</a:t>
            </a:r>
            <a:r>
              <a:rPr lang="zh-TW" altLang="en-US" sz="1600" dirty="0">
                <a:solidFill>
                  <a:srgbClr val="C00000"/>
                </a:solidFill>
              </a:rPr>
              <a:t>無須更新</a:t>
            </a:r>
            <a:r>
              <a:rPr lang="zh-TW" altLang="en-US" sz="1600" dirty="0"/>
              <a:t>則於安全資料表「十六、其他資料」</a:t>
            </a:r>
            <a:r>
              <a:rPr lang="zh-TW" altLang="en-US" sz="1600" dirty="0">
                <a:solidFill>
                  <a:srgbClr val="C00000"/>
                </a:solidFill>
              </a:rPr>
              <a:t>下方空白處註記「查無更新資料」並寫下檢討日期，並蓋章。</a:t>
            </a:r>
          </a:p>
        </p:txBody>
      </p:sp>
      <p:pic>
        <p:nvPicPr>
          <p:cNvPr id="5" name="圖片 4">
            <a:extLst>
              <a:ext uri="{FF2B5EF4-FFF2-40B4-BE49-F238E27FC236}">
                <a16:creationId xmlns:a16="http://schemas.microsoft.com/office/drawing/2014/main" id="{642A95EB-70F0-430E-98B1-F57DE3CA6318}"/>
              </a:ext>
            </a:extLst>
          </p:cNvPr>
          <p:cNvPicPr>
            <a:picLocks noChangeAspect="1"/>
          </p:cNvPicPr>
          <p:nvPr/>
        </p:nvPicPr>
        <p:blipFill>
          <a:blip r:embed="rId3"/>
          <a:stretch>
            <a:fillRect/>
          </a:stretch>
        </p:blipFill>
        <p:spPr>
          <a:xfrm>
            <a:off x="5310491" y="2239107"/>
            <a:ext cx="6752492" cy="3798277"/>
          </a:xfrm>
          <a:prstGeom prst="rect">
            <a:avLst/>
          </a:prstGeom>
        </p:spPr>
      </p:pic>
      <p:sp>
        <p:nvSpPr>
          <p:cNvPr id="6" name="圓角矩形 5">
            <a:extLst>
              <a:ext uri="{FF2B5EF4-FFF2-40B4-BE49-F238E27FC236}">
                <a16:creationId xmlns:a16="http://schemas.microsoft.com/office/drawing/2014/main" id="{DFBC8A6B-43CB-45CB-86D1-7BC647525F3C}"/>
              </a:ext>
            </a:extLst>
          </p:cNvPr>
          <p:cNvSpPr/>
          <p:nvPr/>
        </p:nvSpPr>
        <p:spPr>
          <a:xfrm>
            <a:off x="7293776" y="5307781"/>
            <a:ext cx="4898224" cy="729603"/>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srgbClr val="C00000"/>
              </a:solidFill>
            </a:endParaRPr>
          </a:p>
        </p:txBody>
      </p:sp>
      <p:sp>
        <p:nvSpPr>
          <p:cNvPr id="4" name="圓角矩形 5">
            <a:extLst>
              <a:ext uri="{FF2B5EF4-FFF2-40B4-BE49-F238E27FC236}">
                <a16:creationId xmlns:a16="http://schemas.microsoft.com/office/drawing/2014/main" id="{86803693-A93F-56BC-FF89-6EEAB691C0ED}"/>
              </a:ext>
            </a:extLst>
          </p:cNvPr>
          <p:cNvSpPr/>
          <p:nvPr/>
        </p:nvSpPr>
        <p:spPr>
          <a:xfrm>
            <a:off x="8331132" y="1176704"/>
            <a:ext cx="2379785" cy="503579"/>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dirty="0">
                <a:solidFill>
                  <a:srgbClr val="C00000"/>
                </a:solidFill>
              </a:rPr>
              <a:t>使用時</a:t>
            </a:r>
          </a:p>
        </p:txBody>
      </p:sp>
    </p:spTree>
    <p:extLst>
      <p:ext uri="{BB962C8B-B14F-4D97-AF65-F5344CB8AC3E}">
        <p14:creationId xmlns:p14="http://schemas.microsoft.com/office/powerpoint/2010/main" val="4133795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3" name="標題 1"/>
          <p:cNvSpPr>
            <a:spLocks noGrp="1"/>
          </p:cNvSpPr>
          <p:nvPr>
            <p:ph type="title"/>
          </p:nvPr>
        </p:nvSpPr>
        <p:spPr>
          <a:xfrm>
            <a:off x="2651828" y="351692"/>
            <a:ext cx="6913562" cy="674468"/>
          </a:xfrm>
        </p:spPr>
        <p:txBody>
          <a:bodyPr>
            <a:normAutofit fontScale="90000"/>
          </a:bodyPr>
          <a:lstStyle/>
          <a:p>
            <a:r>
              <a:rPr lang="zh-TW" altLang="en-US" sz="4000" b="1" dirty="0">
                <a:solidFill>
                  <a:schemeClr val="accent2">
                    <a:lumMod val="75000"/>
                  </a:schemeClr>
                </a:solidFill>
              </a:rPr>
              <a:t>實驗室內管理  注意事項</a:t>
            </a:r>
          </a:p>
        </p:txBody>
      </p:sp>
      <p:sp>
        <p:nvSpPr>
          <p:cNvPr id="33795" name="內容版面配置區 2"/>
          <p:cNvSpPr>
            <a:spLocks noGrp="1"/>
          </p:cNvSpPr>
          <p:nvPr>
            <p:ph idx="1"/>
          </p:nvPr>
        </p:nvSpPr>
        <p:spPr>
          <a:xfrm>
            <a:off x="255638" y="1152424"/>
            <a:ext cx="11420547" cy="1819710"/>
          </a:xfrm>
        </p:spPr>
        <p:txBody>
          <a:bodyPr>
            <a:normAutofit lnSpcReduction="10000"/>
          </a:bodyPr>
          <a:lstStyle/>
          <a:p>
            <a:pPr>
              <a:defRPr/>
            </a:pPr>
            <a:r>
              <a:rPr lang="en-US" altLang="zh-TW" sz="2800" b="1" dirty="0">
                <a:solidFill>
                  <a:schemeClr val="accent6">
                    <a:lumMod val="75000"/>
                  </a:schemeClr>
                </a:solidFill>
              </a:rPr>
              <a:t>1. </a:t>
            </a:r>
            <a:r>
              <a:rPr lang="zh-TW" altLang="en-US" sz="2800" b="1" dirty="0">
                <a:solidFill>
                  <a:schemeClr val="accent6">
                    <a:lumMod val="75000"/>
                  </a:schemeClr>
                </a:solidFill>
              </a:rPr>
              <a:t>備查文件包括：出貨單、運作</a:t>
            </a:r>
            <a:r>
              <a:rPr lang="en-US" altLang="zh-TW" sz="2800" b="1" dirty="0">
                <a:solidFill>
                  <a:schemeClr val="accent6">
                    <a:lumMod val="75000"/>
                  </a:schemeClr>
                </a:solidFill>
              </a:rPr>
              <a:t>(</a:t>
            </a:r>
            <a:r>
              <a:rPr lang="zh-TW" altLang="en-US" sz="2800" b="1" dirty="0">
                <a:solidFill>
                  <a:schemeClr val="accent6">
                    <a:lumMod val="75000"/>
                  </a:schemeClr>
                </a:solidFill>
              </a:rPr>
              <a:t>使用</a:t>
            </a:r>
            <a:r>
              <a:rPr lang="en-US" altLang="zh-TW" sz="2800" b="1" dirty="0">
                <a:solidFill>
                  <a:schemeClr val="accent6">
                    <a:lumMod val="75000"/>
                  </a:schemeClr>
                </a:solidFill>
              </a:rPr>
              <a:t>)</a:t>
            </a:r>
            <a:r>
              <a:rPr lang="zh-TW" altLang="en-US" sz="2800" b="1" dirty="0">
                <a:solidFill>
                  <a:schemeClr val="accent6">
                    <a:lumMod val="75000"/>
                  </a:schemeClr>
                </a:solidFill>
              </a:rPr>
              <a:t>紀錄，三年內</a:t>
            </a:r>
            <a:r>
              <a:rPr lang="en-US" altLang="zh-TW" sz="2800" b="1" dirty="0">
                <a:solidFill>
                  <a:schemeClr val="accent6">
                    <a:lumMod val="75000"/>
                  </a:schemeClr>
                </a:solidFill>
              </a:rPr>
              <a:t>SDS(</a:t>
            </a:r>
            <a:r>
              <a:rPr lang="zh-TW" altLang="en-US" sz="2800" b="1" dirty="0">
                <a:solidFill>
                  <a:schemeClr val="accent6">
                    <a:lumMod val="75000"/>
                  </a:schemeClr>
                </a:solidFill>
              </a:rPr>
              <a:t>安全資料表</a:t>
            </a:r>
            <a:r>
              <a:rPr lang="en-US" altLang="zh-TW" sz="2800" b="1" dirty="0">
                <a:solidFill>
                  <a:schemeClr val="accent6">
                    <a:lumMod val="75000"/>
                  </a:schemeClr>
                </a:solidFill>
              </a:rPr>
              <a:t>)</a:t>
            </a:r>
            <a:r>
              <a:rPr lang="zh-TW" altLang="en-US" sz="2800" b="1" dirty="0">
                <a:solidFill>
                  <a:schemeClr val="accent6">
                    <a:lumMod val="75000"/>
                  </a:schemeClr>
                </a:solidFill>
              </a:rPr>
              <a:t>等，上述資料請妥善保存。</a:t>
            </a:r>
            <a:endParaRPr lang="en-US" altLang="zh-TW" sz="2800" b="1" dirty="0">
              <a:solidFill>
                <a:schemeClr val="accent6">
                  <a:lumMod val="75000"/>
                </a:schemeClr>
              </a:solidFill>
            </a:endParaRPr>
          </a:p>
          <a:p>
            <a:pPr>
              <a:defRPr/>
            </a:pPr>
            <a:r>
              <a:rPr lang="en-US" altLang="zh-TW" sz="2800" b="1" dirty="0">
                <a:solidFill>
                  <a:schemeClr val="accent6">
                    <a:lumMod val="75000"/>
                  </a:schemeClr>
                </a:solidFill>
              </a:rPr>
              <a:t>2. </a:t>
            </a:r>
            <a:r>
              <a:rPr lang="zh-TW" altLang="en-US" sz="2800" b="1" dirty="0">
                <a:solidFill>
                  <a:schemeClr val="accent6">
                    <a:lumMod val="75000"/>
                  </a:schemeClr>
                </a:solidFill>
              </a:rPr>
              <a:t>毒性化學物質，須貯存在</a:t>
            </a:r>
            <a:r>
              <a:rPr lang="zh-TW" altLang="en-US" sz="2800" b="1" u="sng" dirty="0">
                <a:solidFill>
                  <a:schemeClr val="accent6">
                    <a:lumMod val="75000"/>
                  </a:schemeClr>
                </a:solidFill>
              </a:rPr>
              <a:t>可上鎖</a:t>
            </a:r>
            <a:r>
              <a:rPr lang="zh-TW" altLang="en-US" sz="2800" b="1" dirty="0">
                <a:solidFill>
                  <a:schemeClr val="accent6">
                    <a:lumMod val="75000"/>
                  </a:schemeClr>
                </a:solidFill>
              </a:rPr>
              <a:t>的櫃子，不輕易取得；櫃子外部也要張貼</a:t>
            </a:r>
            <a:r>
              <a:rPr lang="zh-TW" altLang="en-US" sz="2800" b="1" u="sng" dirty="0">
                <a:solidFill>
                  <a:schemeClr val="accent6">
                    <a:lumMod val="75000"/>
                  </a:schemeClr>
                </a:solidFill>
              </a:rPr>
              <a:t>貯存毒化物</a:t>
            </a:r>
            <a:r>
              <a:rPr lang="zh-TW" altLang="en-US" sz="2800" b="1" dirty="0">
                <a:solidFill>
                  <a:schemeClr val="accent6">
                    <a:lumMod val="75000"/>
                  </a:schemeClr>
                </a:solidFill>
              </a:rPr>
              <a:t>的字樣。</a:t>
            </a:r>
            <a:r>
              <a:rPr lang="zh-TW" altLang="en-US" sz="2800" b="1" dirty="0"/>
              <a:t>	</a:t>
            </a:r>
          </a:p>
          <a:p>
            <a:pPr>
              <a:defRPr/>
            </a:pPr>
            <a:endParaRPr lang="zh-TW" altLang="en-US" b="1" dirty="0"/>
          </a:p>
        </p:txBody>
      </p:sp>
      <p:pic>
        <p:nvPicPr>
          <p:cNvPr id="40966" name="圖片 6" descr="C:\Users\ching1978\Desktop\20181123_181123_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2993" y="3036868"/>
            <a:ext cx="5134156" cy="323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圖片 7" descr="C:\Users\ching1978\Desktop\h507黃元勵-冠妤--三氯甲烷\S__42190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5922" y="3036868"/>
            <a:ext cx="2876318" cy="323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圓角矩形 5">
            <a:extLst>
              <a:ext uri="{FF2B5EF4-FFF2-40B4-BE49-F238E27FC236}">
                <a16:creationId xmlns:a16="http://schemas.microsoft.com/office/drawing/2014/main" id="{0C48B5D1-899D-4F60-A0DD-785032A2EB0F}"/>
              </a:ext>
            </a:extLst>
          </p:cNvPr>
          <p:cNvSpPr/>
          <p:nvPr/>
        </p:nvSpPr>
        <p:spPr>
          <a:xfrm>
            <a:off x="9540172" y="258508"/>
            <a:ext cx="2379785" cy="503579"/>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dirty="0">
                <a:solidFill>
                  <a:srgbClr val="C00000"/>
                </a:solidFill>
              </a:rPr>
              <a:t>使用時</a:t>
            </a:r>
          </a:p>
        </p:txBody>
      </p:sp>
    </p:spTree>
    <p:extLst>
      <p:ext uri="{BB962C8B-B14F-4D97-AF65-F5344CB8AC3E}">
        <p14:creationId xmlns:p14="http://schemas.microsoft.com/office/powerpoint/2010/main" val="2811878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7" name="標題 1"/>
          <p:cNvSpPr>
            <a:spLocks noGrp="1"/>
          </p:cNvSpPr>
          <p:nvPr>
            <p:ph type="title"/>
          </p:nvPr>
        </p:nvSpPr>
        <p:spPr>
          <a:xfrm>
            <a:off x="1178257" y="679572"/>
            <a:ext cx="6913562" cy="1143000"/>
          </a:xfrm>
        </p:spPr>
        <p:txBody>
          <a:bodyPr>
            <a:normAutofit/>
          </a:bodyPr>
          <a:lstStyle/>
          <a:p>
            <a:r>
              <a:rPr lang="zh-TW" altLang="en-US" sz="4000" b="1" dirty="0">
                <a:solidFill>
                  <a:schemeClr val="accent2">
                    <a:lumMod val="75000"/>
                  </a:schemeClr>
                </a:solidFill>
              </a:rPr>
              <a:t>實驗室內管理  注意事項</a:t>
            </a:r>
          </a:p>
        </p:txBody>
      </p:sp>
      <p:sp>
        <p:nvSpPr>
          <p:cNvPr id="41988" name="內容版面配置區 2"/>
          <p:cNvSpPr>
            <a:spLocks noGrp="1"/>
          </p:cNvSpPr>
          <p:nvPr>
            <p:ph idx="1"/>
          </p:nvPr>
        </p:nvSpPr>
        <p:spPr>
          <a:xfrm>
            <a:off x="475477" y="1535573"/>
            <a:ext cx="7822949" cy="2232025"/>
          </a:xfrm>
        </p:spPr>
        <p:txBody>
          <a:bodyPr>
            <a:normAutofit fontScale="92500" lnSpcReduction="10000"/>
          </a:bodyPr>
          <a:lstStyle/>
          <a:p>
            <a:r>
              <a:rPr lang="en-US" altLang="zh-TW" sz="3200" dirty="0">
                <a:solidFill>
                  <a:srgbClr val="002060"/>
                </a:solidFill>
              </a:rPr>
              <a:t>3. </a:t>
            </a:r>
            <a:r>
              <a:rPr lang="zh-TW" altLang="en-US" sz="3200" dirty="0">
                <a:solidFill>
                  <a:srgbClr val="002060"/>
                </a:solidFill>
              </a:rPr>
              <a:t>廠商送貨來確認瓶身有無標示</a:t>
            </a:r>
            <a:r>
              <a:rPr lang="en-US" altLang="zh-TW" sz="3200" dirty="0">
                <a:solidFill>
                  <a:srgbClr val="002060"/>
                </a:solidFill>
              </a:rPr>
              <a:t>:</a:t>
            </a:r>
            <a:r>
              <a:rPr lang="zh-TW" altLang="en-US" sz="3200" dirty="0">
                <a:solidFill>
                  <a:srgbClr val="002060"/>
                </a:solidFill>
              </a:rPr>
              <a:t> 中英文名稱、濃度、菱形警告標示</a:t>
            </a:r>
            <a:r>
              <a:rPr lang="en-US" altLang="zh-TW" sz="3200" dirty="0">
                <a:solidFill>
                  <a:srgbClr val="002060"/>
                </a:solidFill>
              </a:rPr>
              <a:t>GHS</a:t>
            </a:r>
            <a:r>
              <a:rPr lang="zh-TW" altLang="en-US" sz="3200" dirty="0">
                <a:solidFill>
                  <a:srgbClr val="002060"/>
                </a:solidFill>
              </a:rPr>
              <a:t>、供應商資料。	</a:t>
            </a:r>
          </a:p>
          <a:p>
            <a:r>
              <a:rPr lang="en-US" altLang="zh-TW" sz="3200" dirty="0">
                <a:solidFill>
                  <a:srgbClr val="002060"/>
                </a:solidFill>
              </a:rPr>
              <a:t>4. </a:t>
            </a:r>
            <a:r>
              <a:rPr lang="zh-TW" altLang="en-US" sz="3200" dirty="0">
                <a:solidFill>
                  <a:srgbClr val="002060"/>
                </a:solidFill>
              </a:rPr>
              <a:t>液態玻璃瓶裝的要有盛盤，以免易破裂。</a:t>
            </a:r>
            <a:r>
              <a:rPr lang="zh-TW" altLang="en-US" sz="2000" dirty="0">
                <a:solidFill>
                  <a:srgbClr val="002060"/>
                </a:solidFill>
              </a:rPr>
              <a:t>	</a:t>
            </a:r>
            <a:r>
              <a:rPr lang="zh-TW" altLang="en-US" sz="2000" dirty="0"/>
              <a:t>							</a:t>
            </a:r>
          </a:p>
          <a:p>
            <a:endParaRPr lang="zh-TW" altLang="en-US" sz="2000" dirty="0"/>
          </a:p>
        </p:txBody>
      </p:sp>
      <p:pic>
        <p:nvPicPr>
          <p:cNvPr id="41990" name="圖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74850" y="830262"/>
            <a:ext cx="2959100" cy="519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圖片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39774" y="3866679"/>
            <a:ext cx="4714674" cy="2476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6413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圖片 1">
            <a:extLst>
              <a:ext uri="{FF2B5EF4-FFF2-40B4-BE49-F238E27FC236}">
                <a16:creationId xmlns:a16="http://schemas.microsoft.com/office/drawing/2014/main" id="{5C89F9AD-7BA3-435A-804B-85618F757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3838" y="3695700"/>
            <a:ext cx="5795963" cy="326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2" name="文字方塊 8">
            <a:extLst>
              <a:ext uri="{FF2B5EF4-FFF2-40B4-BE49-F238E27FC236}">
                <a16:creationId xmlns:a16="http://schemas.microsoft.com/office/drawing/2014/main" id="{F9BDE993-86E3-43B8-A6AA-451338308FBB}"/>
              </a:ext>
            </a:extLst>
          </p:cNvPr>
          <p:cNvSpPr txBox="1">
            <a:spLocks noChangeArrowheads="1"/>
          </p:cNvSpPr>
          <p:nvPr/>
        </p:nvSpPr>
        <p:spPr bwMode="auto">
          <a:xfrm>
            <a:off x="7828948" y="3840740"/>
            <a:ext cx="2338388" cy="40005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fontAlgn="base">
              <a:spcBef>
                <a:spcPct val="0"/>
              </a:spcBef>
              <a:spcAft>
                <a:spcPct val="0"/>
              </a:spcAft>
              <a:buNone/>
              <a:defRPr/>
            </a:pPr>
            <a:r>
              <a:rPr kumimoji="1" lang="zh-TW" altLang="en-US" sz="2000" b="1" dirty="0">
                <a:solidFill>
                  <a:srgbClr val="FFFF00"/>
                </a:solidFill>
                <a:latin typeface="微軟正黑體" panose="020B0604030504040204" pitchFamily="34" charset="-120"/>
                <a:ea typeface="微軟正黑體" panose="020B0604030504040204" pitchFamily="34" charset="-120"/>
              </a:rPr>
              <a:t>安全資料表</a:t>
            </a:r>
            <a:r>
              <a:rPr kumimoji="1" lang="en-US" altLang="zh-TW" sz="2000" b="1" dirty="0">
                <a:solidFill>
                  <a:srgbClr val="FFFF00"/>
                </a:solidFill>
                <a:latin typeface="微軟正黑體" panose="020B0604030504040204" pitchFamily="34" charset="-120"/>
                <a:ea typeface="微軟正黑體" panose="020B0604030504040204" pitchFamily="34" charset="-120"/>
              </a:rPr>
              <a:t>SDS</a:t>
            </a:r>
            <a:endParaRPr kumimoji="1" lang="zh-TW" altLang="en-US" sz="2000" b="1" dirty="0">
              <a:solidFill>
                <a:srgbClr val="FFFF00"/>
              </a:solidFill>
              <a:latin typeface="微軟正黑體" panose="020B0604030504040204" pitchFamily="34" charset="-120"/>
              <a:ea typeface="微軟正黑體" panose="020B0604030504040204" pitchFamily="34" charset="-120"/>
            </a:endParaRPr>
          </a:p>
        </p:txBody>
      </p:sp>
      <p:sp>
        <p:nvSpPr>
          <p:cNvPr id="48133" name="文字方塊 11">
            <a:extLst>
              <a:ext uri="{FF2B5EF4-FFF2-40B4-BE49-F238E27FC236}">
                <a16:creationId xmlns:a16="http://schemas.microsoft.com/office/drawing/2014/main" id="{0B33A0F2-339E-444D-9F18-D039E60541C5}"/>
              </a:ext>
            </a:extLst>
          </p:cNvPr>
          <p:cNvSpPr txBox="1">
            <a:spLocks noChangeArrowheads="1"/>
          </p:cNvSpPr>
          <p:nvPr/>
        </p:nvSpPr>
        <p:spPr bwMode="auto">
          <a:xfrm>
            <a:off x="6816725" y="5876925"/>
            <a:ext cx="2338388" cy="40005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fontAlgn="base">
              <a:spcBef>
                <a:spcPct val="0"/>
              </a:spcBef>
              <a:spcAft>
                <a:spcPct val="0"/>
              </a:spcAft>
              <a:buNone/>
              <a:defRPr/>
            </a:pPr>
            <a:r>
              <a:rPr kumimoji="1" lang="zh-TW" altLang="en-US" sz="2000" b="1" dirty="0">
                <a:solidFill>
                  <a:srgbClr val="FFFF00"/>
                </a:solidFill>
                <a:latin typeface="微軟正黑體" panose="020B0604030504040204" pitchFamily="34" charset="-120"/>
                <a:ea typeface="微軟正黑體" panose="020B0604030504040204" pitchFamily="34" charset="-120"/>
              </a:rPr>
              <a:t>毒化物運作紀錄</a:t>
            </a:r>
          </a:p>
        </p:txBody>
      </p:sp>
      <p:pic>
        <p:nvPicPr>
          <p:cNvPr id="48134" name="圖片 2">
            <a:extLst>
              <a:ext uri="{FF2B5EF4-FFF2-40B4-BE49-F238E27FC236}">
                <a16:creationId xmlns:a16="http://schemas.microsoft.com/office/drawing/2014/main" id="{AE603205-68F5-46BE-A2FF-D040128187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0476" y="688976"/>
            <a:ext cx="5580063"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標題 1">
            <a:extLst>
              <a:ext uri="{FF2B5EF4-FFF2-40B4-BE49-F238E27FC236}">
                <a16:creationId xmlns:a16="http://schemas.microsoft.com/office/drawing/2014/main" id="{B29BC042-8204-4549-86E9-A33BB97D934D}"/>
              </a:ext>
            </a:extLst>
          </p:cNvPr>
          <p:cNvSpPr>
            <a:spLocks noGrp="1"/>
          </p:cNvSpPr>
          <p:nvPr>
            <p:ph type="title"/>
          </p:nvPr>
        </p:nvSpPr>
        <p:spPr>
          <a:xfrm>
            <a:off x="492126" y="421489"/>
            <a:ext cx="5580063" cy="836712"/>
          </a:xfrm>
        </p:spPr>
        <p:txBody>
          <a:bodyPr/>
          <a:lstStyle/>
          <a:p>
            <a:pPr algn="l">
              <a:defRPr/>
            </a:pPr>
            <a:r>
              <a:rPr lang="zh-TW" altLang="zh-TW" sz="3200" b="1" dirty="0">
                <a:solidFill>
                  <a:srgbClr val="FF0000"/>
                </a:solidFill>
                <a:latin typeface="微軟正黑體" panose="020B0604030504040204" pitchFamily="34" charset="-120"/>
                <a:ea typeface="微軟正黑體" panose="020B0604030504040204" pitchFamily="34" charset="-120"/>
                <a:cs typeface="+mn-cs"/>
              </a:rPr>
              <a:t>危害通識</a:t>
            </a:r>
            <a:r>
              <a:rPr lang="zh-TW" altLang="en-US" sz="3200" b="1" dirty="0">
                <a:solidFill>
                  <a:srgbClr val="FF0000"/>
                </a:solidFill>
                <a:latin typeface="微軟正黑體" panose="020B0604030504040204" pitchFamily="34" charset="-120"/>
                <a:ea typeface="微軟正黑體" panose="020B0604030504040204" pitchFamily="34" charset="-120"/>
                <a:cs typeface="+mn-cs"/>
              </a:rPr>
              <a:t>資料建置完整，</a:t>
            </a:r>
            <a:br>
              <a:rPr lang="en-US" altLang="zh-TW" sz="3200" b="1" dirty="0">
                <a:solidFill>
                  <a:srgbClr val="FF0000"/>
                </a:solidFill>
                <a:latin typeface="微軟正黑體" panose="020B0604030504040204" pitchFamily="34" charset="-120"/>
                <a:ea typeface="微軟正黑體" panose="020B0604030504040204" pitchFamily="34" charset="-120"/>
                <a:cs typeface="+mn-cs"/>
              </a:rPr>
            </a:br>
            <a:r>
              <a:rPr lang="zh-TW" altLang="en-US" sz="3200" b="1" dirty="0">
                <a:solidFill>
                  <a:srgbClr val="FF0000"/>
                </a:solidFill>
                <a:latin typeface="微軟正黑體" panose="020B0604030504040204" pitchFamily="34" charset="-120"/>
                <a:ea typeface="微軟正黑體" panose="020B0604030504040204" pitchFamily="34" charset="-120"/>
                <a:cs typeface="+mn-cs"/>
              </a:rPr>
              <a:t>定期檢核避免疏漏</a:t>
            </a:r>
          </a:p>
        </p:txBody>
      </p:sp>
    </p:spTree>
    <p:extLst>
      <p:ext uri="{BB962C8B-B14F-4D97-AF65-F5344CB8AC3E}">
        <p14:creationId xmlns:p14="http://schemas.microsoft.com/office/powerpoint/2010/main" val="2353135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name="Slide 6">
    <p:spTree>
      <p:nvGrpSpPr>
        <p:cNvPr id="1" name=""/>
        <p:cNvGrpSpPr/>
        <p:nvPr/>
      </p:nvGrpSpPr>
      <p:grpSpPr>
        <a:xfrm>
          <a:off x="0" y="0"/>
          <a:ext cx="0" cy="0"/>
          <a:chOff x="0" y="0"/>
          <a:chExt cx="0" cy="0"/>
        </a:xfrm>
      </p:grpSpPr>
      <p:sp>
        <p:nvSpPr>
          <p:cNvPr id="2" name="Text 0"/>
          <p:cNvSpPr/>
          <p:nvPr/>
        </p:nvSpPr>
        <p:spPr>
          <a:xfrm>
            <a:off x="712787" y="346703"/>
            <a:ext cx="5261141" cy="581422"/>
          </a:xfrm>
          <a:prstGeom prst="rect">
            <a:avLst/>
          </a:prstGeom>
          <a:noFill/>
          <a:ln/>
        </p:spPr>
        <p:txBody>
          <a:bodyPr wrap="none" lIns="0" tIns="0" rIns="0" bIns="0" rtlCol="0" anchor="t"/>
          <a:lstStyle/>
          <a:p>
            <a:pPr marL="0" indent="0" algn="l">
              <a:lnSpc>
                <a:spcPct val="104000"/>
              </a:lnSpc>
              <a:buNone/>
            </a:pPr>
            <a:r>
              <a:rPr lang="zh-CN" altLang="en-US" sz="4000" b="1" dirty="0">
                <a:solidFill>
                  <a:srgbClr val="000000"/>
                </a:solidFill>
                <a:latin typeface="Nunito Sans Bold" pitchFamily="34" charset="0"/>
                <a:ea typeface="Nunito Sans Bold" pitchFamily="34" charset="-122"/>
                <a:cs typeface="Nunito Sans Bold" pitchFamily="34" charset="-120"/>
              </a:rPr>
              <a:t>SDS 安全資料表</a:t>
            </a:r>
            <a:endParaRPr lang="zh-CN" sz="4000" dirty="0"/>
          </a:p>
        </p:txBody>
      </p:sp>
      <p:sp>
        <p:nvSpPr>
          <p:cNvPr id="4" name="Text 2"/>
          <p:cNvSpPr/>
          <p:nvPr/>
        </p:nvSpPr>
        <p:spPr>
          <a:xfrm>
            <a:off x="746503" y="1246782"/>
            <a:ext cx="2520158" cy="422992"/>
          </a:xfrm>
          <a:prstGeom prst="rect">
            <a:avLst/>
          </a:prstGeom>
          <a:noFill/>
          <a:ln/>
        </p:spPr>
        <p:txBody>
          <a:bodyPr wrap="none" lIns="0" tIns="0" rIns="0" bIns="0" rtlCol="0" anchor="t"/>
          <a:lstStyle/>
          <a:p>
            <a:pPr marL="0" indent="0" algn="l">
              <a:lnSpc>
                <a:spcPct val="119000"/>
              </a:lnSpc>
              <a:buNone/>
            </a:pPr>
            <a:r>
              <a:rPr lang="zh-CN" altLang="en-US" sz="2400" dirty="0">
                <a:solidFill>
                  <a:srgbClr val="FF0000"/>
                </a:solidFill>
                <a:latin typeface="Nunito Sans" pitchFamily="34" charset="0"/>
                <a:ea typeface="Nunito Sans" pitchFamily="34" charset="-122"/>
                <a:cs typeface="Nunito Sans" pitchFamily="34" charset="-120"/>
              </a:rPr>
              <a:t>使用化學品前必做</a:t>
            </a:r>
            <a:endParaRPr lang="zh-CN" sz="2400" dirty="0">
              <a:solidFill>
                <a:srgbClr val="FF0000"/>
              </a:solidFill>
            </a:endParaRPr>
          </a:p>
        </p:txBody>
      </p:sp>
      <p:sp>
        <p:nvSpPr>
          <p:cNvPr id="5" name="Text 3"/>
          <p:cNvSpPr/>
          <p:nvPr/>
        </p:nvSpPr>
        <p:spPr>
          <a:xfrm>
            <a:off x="746503" y="1762721"/>
            <a:ext cx="10698689" cy="532011"/>
          </a:xfrm>
          <a:prstGeom prst="rect">
            <a:avLst/>
          </a:prstGeom>
          <a:noFill/>
          <a:ln/>
        </p:spPr>
        <p:txBody>
          <a:bodyPr wrap="square" lIns="0" tIns="0" rIns="0" bIns="0" rtlCol="0" anchor="t">
            <a:noAutofit/>
          </a:bodyPr>
          <a:lstStyle/>
          <a:p>
            <a:pPr marL="0" indent="0" algn="l">
              <a:lnSpc>
                <a:spcPct val="119000"/>
              </a:lnSpc>
              <a:buNone/>
            </a:pPr>
            <a:r>
              <a:rPr lang="zh-CN" altLang="en-US" dirty="0">
                <a:solidFill>
                  <a:srgbClr val="004600"/>
                </a:solidFill>
                <a:latin typeface="Nunito Sans" pitchFamily="34" charset="0"/>
                <a:ea typeface="Nunito Sans" pitchFamily="34" charset="-122"/>
                <a:cs typeface="Nunito Sans" pitchFamily="34" charset="-120"/>
              </a:rPr>
              <a:t>安全資料表（Safety Data Sheet，SDS）是使用任何化學品前的必讀文件。SDS詳細記載化學品的危害特性、急救方式、儲存條件及個人防護需求，是保護實驗人員安全的第一道防線。</a:t>
            </a:r>
            <a:r>
              <a:rPr lang="zh-CN" altLang="en-US" b="1" dirty="0">
                <a:solidFill>
                  <a:srgbClr val="004600"/>
                </a:solidFill>
                <a:latin typeface="Nunito Sans" pitchFamily="34" charset="0"/>
                <a:ea typeface="Nunito Sans" pitchFamily="34" charset="-122"/>
                <a:cs typeface="Nunito Sans" pitchFamily="34" charset="-120"/>
              </a:rPr>
              <a:t>不了解藥品危害，即禁止使用。</a:t>
            </a:r>
            <a:endParaRPr lang="zh-CN" dirty="0"/>
          </a:p>
        </p:txBody>
      </p:sp>
      <p:sp>
        <p:nvSpPr>
          <p:cNvPr id="6" name="Shape 4"/>
          <p:cNvSpPr/>
          <p:nvPr/>
        </p:nvSpPr>
        <p:spPr>
          <a:xfrm>
            <a:off x="612561" y="2863184"/>
            <a:ext cx="5390321" cy="3417292"/>
          </a:xfrm>
          <a:prstGeom prst="roundRect">
            <a:avLst>
              <a:gd name="adj" fmla="val 3920"/>
            </a:avLst>
          </a:prstGeom>
          <a:solidFill>
            <a:srgbClr val="86A786"/>
          </a:solidFill>
          <a:ln/>
        </p:spPr>
      </p:sp>
      <p:sp>
        <p:nvSpPr>
          <p:cNvPr id="7" name="Text 5"/>
          <p:cNvSpPr/>
          <p:nvPr/>
        </p:nvSpPr>
        <p:spPr>
          <a:xfrm>
            <a:off x="798592" y="3009631"/>
            <a:ext cx="3002582" cy="290711"/>
          </a:xfrm>
          <a:prstGeom prst="rect">
            <a:avLst/>
          </a:prstGeom>
          <a:noFill/>
          <a:ln/>
        </p:spPr>
        <p:txBody>
          <a:bodyPr wrap="none" lIns="0" tIns="0" rIns="0" bIns="0" rtlCol="0" anchor="t"/>
          <a:lstStyle/>
          <a:p>
            <a:pPr marL="0" indent="0" algn="l">
              <a:lnSpc>
                <a:spcPct val="104000"/>
              </a:lnSpc>
              <a:buNone/>
            </a:pPr>
            <a:r>
              <a:rPr lang="zh-CN" altLang="en-US" sz="1800" b="1" dirty="0">
                <a:solidFill>
                  <a:srgbClr val="000000"/>
                </a:solidFill>
                <a:latin typeface="Nunito Sans Bold" pitchFamily="34" charset="0"/>
                <a:ea typeface="Nunito Sans Bold" pitchFamily="34" charset="-122"/>
                <a:cs typeface="Nunito Sans Bold" pitchFamily="34" charset="-120"/>
              </a:rPr>
              <a:t>SDS 六大重點查看項目</a:t>
            </a:r>
            <a:endParaRPr lang="zh-CN" sz="1800" dirty="0"/>
          </a:p>
        </p:txBody>
      </p:sp>
      <p:sp>
        <p:nvSpPr>
          <p:cNvPr id="8" name="Text 6"/>
          <p:cNvSpPr/>
          <p:nvPr/>
        </p:nvSpPr>
        <p:spPr>
          <a:xfrm>
            <a:off x="798592" y="3446789"/>
            <a:ext cx="5018260" cy="1852017"/>
          </a:xfrm>
          <a:prstGeom prst="rect">
            <a:avLst/>
          </a:prstGeom>
          <a:noFill/>
          <a:ln/>
        </p:spPr>
        <p:txBody>
          <a:bodyPr wrap="square" lIns="0" tIns="0" rIns="0" bIns="0" rtlCol="0" anchor="t">
            <a:noAutofit/>
          </a:bodyPr>
          <a:lstStyle/>
          <a:p>
            <a:pPr marL="342900" indent="-342900" algn="l">
              <a:lnSpc>
                <a:spcPct val="119000"/>
              </a:lnSpc>
              <a:buSzPct val="100000"/>
              <a:buFont typeface="+mj-lt"/>
              <a:buAutoNum type="arabicPeriod"/>
            </a:pPr>
            <a:r>
              <a:rPr lang="zh-CN" altLang="en-US" sz="2000" dirty="0">
                <a:solidFill>
                  <a:srgbClr val="000000"/>
                </a:solidFill>
                <a:latin typeface="Nunito Sans" pitchFamily="34" charset="0"/>
                <a:ea typeface="Nunito Sans" pitchFamily="34" charset="-122"/>
                <a:cs typeface="Nunito Sans" pitchFamily="34" charset="-120"/>
              </a:rPr>
              <a:t>化學品名稱與基本資訊</a:t>
            </a:r>
            <a:endParaRPr lang="zh-CN" sz="2000" dirty="0"/>
          </a:p>
          <a:p>
            <a:pPr marL="342900" indent="-342900" algn="l">
              <a:lnSpc>
                <a:spcPct val="119000"/>
              </a:lnSpc>
              <a:buSzPct val="100000"/>
              <a:buFont typeface="+mj-lt"/>
              <a:buAutoNum type="arabicPeriod" startAt="2"/>
            </a:pPr>
            <a:r>
              <a:rPr lang="zh-CN" altLang="en-US" sz="2000" dirty="0">
                <a:solidFill>
                  <a:srgbClr val="000000"/>
                </a:solidFill>
                <a:latin typeface="Nunito Sans" pitchFamily="34" charset="0"/>
                <a:ea typeface="Nunito Sans" pitchFamily="34" charset="-122"/>
                <a:cs typeface="Nunito Sans" pitchFamily="34" charset="-120"/>
              </a:rPr>
              <a:t>危害辨識（GHS分類與標示）</a:t>
            </a:r>
            <a:endParaRPr lang="zh-CN" sz="2000" dirty="0"/>
          </a:p>
          <a:p>
            <a:pPr marL="342900" indent="-342900" algn="l">
              <a:lnSpc>
                <a:spcPct val="119000"/>
              </a:lnSpc>
              <a:buSzPct val="100000"/>
              <a:buFont typeface="+mj-lt"/>
              <a:buAutoNum type="arabicPeriod" startAt="3"/>
            </a:pPr>
            <a:r>
              <a:rPr lang="zh-CN" altLang="en-US" sz="2000" dirty="0">
                <a:solidFill>
                  <a:srgbClr val="000000"/>
                </a:solidFill>
                <a:latin typeface="Nunito Sans" pitchFamily="34" charset="0"/>
                <a:ea typeface="Nunito Sans" pitchFamily="34" charset="-122"/>
                <a:cs typeface="Nunito Sans" pitchFamily="34" charset="-120"/>
              </a:rPr>
              <a:t>急救措施（吸入、皮膚、眼睛接觸）</a:t>
            </a:r>
            <a:endParaRPr lang="zh-CN" sz="2000" dirty="0"/>
          </a:p>
          <a:p>
            <a:pPr marL="342900" indent="-342900" algn="l">
              <a:lnSpc>
                <a:spcPct val="119000"/>
              </a:lnSpc>
              <a:buSzPct val="100000"/>
              <a:buFont typeface="+mj-lt"/>
              <a:buAutoNum type="arabicPeriod" startAt="4"/>
            </a:pPr>
            <a:r>
              <a:rPr lang="zh-CN" altLang="en-US" sz="2000" dirty="0">
                <a:solidFill>
                  <a:srgbClr val="000000"/>
                </a:solidFill>
                <a:latin typeface="Nunito Sans" pitchFamily="34" charset="0"/>
                <a:ea typeface="Nunito Sans" pitchFamily="34" charset="-122"/>
                <a:cs typeface="Nunito Sans" pitchFamily="34" charset="-120"/>
              </a:rPr>
              <a:t>洩漏處理程序</a:t>
            </a:r>
            <a:endParaRPr lang="zh-CN" sz="2000" dirty="0"/>
          </a:p>
          <a:p>
            <a:pPr marL="342900" indent="-342900" algn="l">
              <a:lnSpc>
                <a:spcPct val="119000"/>
              </a:lnSpc>
              <a:buSzPct val="100000"/>
              <a:buFont typeface="+mj-lt"/>
              <a:buAutoNum type="arabicPeriod" startAt="5"/>
            </a:pPr>
            <a:r>
              <a:rPr lang="zh-CN" altLang="en-US" sz="2000" dirty="0">
                <a:solidFill>
                  <a:srgbClr val="000000"/>
                </a:solidFill>
                <a:latin typeface="Nunito Sans" pitchFamily="34" charset="0"/>
                <a:ea typeface="Nunito Sans" pitchFamily="34" charset="-122"/>
                <a:cs typeface="Nunito Sans" pitchFamily="34" charset="-120"/>
              </a:rPr>
              <a:t>個人防護具（PPE）需求</a:t>
            </a:r>
            <a:endParaRPr lang="zh-CN" sz="2000" dirty="0"/>
          </a:p>
          <a:p>
            <a:pPr marL="342900" indent="-342900" algn="l">
              <a:lnSpc>
                <a:spcPct val="119000"/>
              </a:lnSpc>
              <a:buSzPct val="100000"/>
              <a:buFont typeface="+mj-lt"/>
              <a:buAutoNum type="arabicPeriod" startAt="6"/>
            </a:pPr>
            <a:r>
              <a:rPr lang="zh-CN" altLang="en-US" sz="2000" dirty="0">
                <a:solidFill>
                  <a:srgbClr val="000000"/>
                </a:solidFill>
                <a:latin typeface="Nunito Sans" pitchFamily="34" charset="0"/>
                <a:ea typeface="Nunito Sans" pitchFamily="34" charset="-122"/>
                <a:cs typeface="Nunito Sans" pitchFamily="34" charset="-120"/>
              </a:rPr>
              <a:t>儲存方式與相容性</a:t>
            </a:r>
            <a:endParaRPr lang="zh-CN" sz="2000" dirty="0"/>
          </a:p>
        </p:txBody>
      </p:sp>
      <p:sp>
        <p:nvSpPr>
          <p:cNvPr id="9" name="Text 7"/>
          <p:cNvSpPr/>
          <p:nvPr/>
        </p:nvSpPr>
        <p:spPr>
          <a:xfrm>
            <a:off x="6329105" y="2615804"/>
            <a:ext cx="2935313" cy="290711"/>
          </a:xfrm>
          <a:prstGeom prst="rect">
            <a:avLst/>
          </a:prstGeom>
          <a:noFill/>
          <a:ln/>
        </p:spPr>
        <p:txBody>
          <a:bodyPr wrap="none" lIns="0" tIns="0" rIns="0" bIns="0" rtlCol="0" anchor="t"/>
          <a:lstStyle/>
          <a:p>
            <a:pPr marL="0" indent="0" algn="l">
              <a:lnSpc>
                <a:spcPct val="104000"/>
              </a:lnSpc>
              <a:buNone/>
            </a:pPr>
            <a:r>
              <a:rPr lang="zh-CN" altLang="en-US" sz="2000" b="1" dirty="0">
                <a:solidFill>
                  <a:srgbClr val="000000"/>
                </a:solidFill>
                <a:latin typeface="Nunito Sans Bold" pitchFamily="34" charset="0"/>
                <a:ea typeface="Nunito Sans Bold" pitchFamily="34" charset="-122"/>
                <a:cs typeface="Nunito Sans Bold" pitchFamily="34" charset="-120"/>
              </a:rPr>
              <a:t>如何取得SDS？</a:t>
            </a:r>
            <a:endParaRPr lang="zh-CN" sz="2000" dirty="0"/>
          </a:p>
        </p:txBody>
      </p:sp>
      <p:sp>
        <p:nvSpPr>
          <p:cNvPr id="10" name="Text 8"/>
          <p:cNvSpPr/>
          <p:nvPr/>
        </p:nvSpPr>
        <p:spPr>
          <a:xfrm>
            <a:off x="6329105" y="3161871"/>
            <a:ext cx="5732021" cy="266005"/>
          </a:xfrm>
          <a:prstGeom prst="rect">
            <a:avLst/>
          </a:prstGeom>
          <a:noFill/>
          <a:ln/>
        </p:spPr>
        <p:txBody>
          <a:bodyPr wrap="none" lIns="0" tIns="0" rIns="0" bIns="0" rtlCol="0" anchor="t"/>
          <a:lstStyle/>
          <a:p>
            <a:pPr marL="0" indent="0" algn="l">
              <a:lnSpc>
                <a:spcPct val="119000"/>
              </a:lnSpc>
              <a:buNone/>
            </a:pPr>
            <a:r>
              <a:rPr lang="zh-CN" altLang="en-US" sz="2000" dirty="0">
                <a:solidFill>
                  <a:srgbClr val="FF0000"/>
                </a:solidFill>
                <a:latin typeface="Nunito Sans" pitchFamily="34" charset="0"/>
                <a:ea typeface="Nunito Sans" pitchFamily="34" charset="-122"/>
                <a:cs typeface="Nunito Sans" pitchFamily="34" charset="-120"/>
              </a:rPr>
              <a:t>SDS可從以下管道取得：</a:t>
            </a:r>
            <a:endParaRPr lang="zh-CN" sz="2000" dirty="0">
              <a:solidFill>
                <a:srgbClr val="FF0000"/>
              </a:solidFill>
            </a:endParaRPr>
          </a:p>
        </p:txBody>
      </p:sp>
      <p:sp>
        <p:nvSpPr>
          <p:cNvPr id="11" name="Text 9"/>
          <p:cNvSpPr/>
          <p:nvPr/>
        </p:nvSpPr>
        <p:spPr>
          <a:xfrm>
            <a:off x="6457002" y="3777548"/>
            <a:ext cx="5122437" cy="1217613"/>
          </a:xfrm>
          <a:prstGeom prst="rect">
            <a:avLst/>
          </a:prstGeom>
          <a:noFill/>
          <a:ln/>
        </p:spPr>
        <p:txBody>
          <a:bodyPr wrap="square" lIns="0" tIns="0" rIns="0" bIns="0" rtlCol="0" anchor="t">
            <a:normAutofit/>
          </a:bodyPr>
          <a:lstStyle/>
          <a:p>
            <a:pPr marL="342900" indent="-342900" algn="l">
              <a:lnSpc>
                <a:spcPct val="119000"/>
              </a:lnSpc>
              <a:buSzPct val="100000"/>
              <a:buChar char="•"/>
            </a:pPr>
            <a:r>
              <a:rPr lang="zh-CN" altLang="en-US" dirty="0">
                <a:solidFill>
                  <a:srgbClr val="004600"/>
                </a:solidFill>
                <a:latin typeface="Nunito Sans" pitchFamily="34" charset="0"/>
                <a:ea typeface="Nunito Sans" pitchFamily="34" charset="-122"/>
                <a:cs typeface="Nunito Sans" pitchFamily="34" charset="-120"/>
              </a:rPr>
              <a:t>化學品供應商隨貨提供</a:t>
            </a:r>
            <a:r>
              <a:rPr lang="en-US" altLang="zh-TW" dirty="0">
                <a:solidFill>
                  <a:srgbClr val="004600"/>
                </a:solidFill>
                <a:latin typeface="Nunito Sans" pitchFamily="34" charset="0"/>
                <a:ea typeface="Nunito Sans" pitchFamily="34" charset="-122"/>
                <a:cs typeface="Nunito Sans" pitchFamily="34" charset="-120"/>
              </a:rPr>
              <a:t>(</a:t>
            </a:r>
            <a:r>
              <a:rPr lang="zh-TW" altLang="en-US" dirty="0">
                <a:solidFill>
                  <a:srgbClr val="004600"/>
                </a:solidFill>
                <a:latin typeface="Nunito Sans" pitchFamily="34" charset="0"/>
                <a:ea typeface="Nunito Sans" pitchFamily="34" charset="-122"/>
                <a:cs typeface="Nunito Sans" pitchFamily="34" charset="-120"/>
              </a:rPr>
              <a:t>最準確最可靠</a:t>
            </a:r>
            <a:r>
              <a:rPr lang="en-US" altLang="zh-TW" dirty="0">
                <a:solidFill>
                  <a:srgbClr val="004600"/>
                </a:solidFill>
                <a:latin typeface="Nunito Sans" pitchFamily="34" charset="0"/>
                <a:ea typeface="Nunito Sans" pitchFamily="34" charset="-122"/>
                <a:cs typeface="Nunito Sans" pitchFamily="34" charset="-120"/>
              </a:rPr>
              <a:t>)</a:t>
            </a:r>
            <a:endParaRPr lang="zh-CN" dirty="0"/>
          </a:p>
          <a:p>
            <a:pPr marL="342900" indent="-342900" algn="l">
              <a:lnSpc>
                <a:spcPct val="119000"/>
              </a:lnSpc>
              <a:buSzPct val="100000"/>
              <a:buChar char="•"/>
            </a:pPr>
            <a:r>
              <a:rPr lang="zh-CN" altLang="en-US" dirty="0">
                <a:solidFill>
                  <a:srgbClr val="004600"/>
                </a:solidFill>
                <a:latin typeface="Nunito Sans" pitchFamily="34" charset="0"/>
                <a:ea typeface="Nunito Sans" pitchFamily="34" charset="-122"/>
                <a:cs typeface="Nunito Sans" pitchFamily="34" charset="-120"/>
              </a:rPr>
              <a:t>國際化學品安全資料庫（如SDS Online）</a:t>
            </a:r>
            <a:endParaRPr lang="zh-CN" dirty="0"/>
          </a:p>
          <a:p>
            <a:pPr marL="342900" indent="-342900" algn="l">
              <a:lnSpc>
                <a:spcPct val="119000"/>
              </a:lnSpc>
              <a:buSzPct val="100000"/>
              <a:buChar char="•"/>
            </a:pPr>
            <a:r>
              <a:rPr lang="zh-CN" altLang="en-US" dirty="0">
                <a:solidFill>
                  <a:srgbClr val="004600"/>
                </a:solidFill>
                <a:latin typeface="Nunito Sans" pitchFamily="34" charset="0"/>
                <a:ea typeface="Nunito Sans" pitchFamily="34" charset="-122"/>
                <a:cs typeface="Nunito Sans" pitchFamily="34" charset="-120"/>
              </a:rPr>
              <a:t>實驗室SDS資料夾（每間實驗室均應備有）</a:t>
            </a:r>
            <a:endParaRPr lang="zh-CN" dirty="0"/>
          </a:p>
        </p:txBody>
      </p:sp>
      <p:sp>
        <p:nvSpPr>
          <p:cNvPr id="12" name="Shape 10"/>
          <p:cNvSpPr/>
          <p:nvPr/>
        </p:nvSpPr>
        <p:spPr>
          <a:xfrm>
            <a:off x="6329105" y="5227071"/>
            <a:ext cx="5390321" cy="1423895"/>
          </a:xfrm>
          <a:prstGeom prst="roundRect">
            <a:avLst>
              <a:gd name="adj" fmla="val 8794"/>
            </a:avLst>
          </a:prstGeom>
          <a:solidFill>
            <a:srgbClr val="FCF2B5"/>
          </a:solidFill>
          <a:ln/>
        </p:spPr>
      </p:sp>
      <p:pic>
        <p:nvPicPr>
          <p:cNvPr id="13" name="Image 0" descr="preencoded.png"/>
          <p:cNvPicPr>
            <a:picLocks noChangeAspect="1"/>
          </p:cNvPicPr>
          <p:nvPr/>
        </p:nvPicPr>
        <p:blipFill>
          <a:blip r:embed="rId3"/>
          <a:stretch>
            <a:fillRect/>
          </a:stretch>
        </p:blipFill>
        <p:spPr>
          <a:xfrm>
            <a:off x="6515135" y="5487222"/>
            <a:ext cx="232563" cy="186035"/>
          </a:xfrm>
          <a:prstGeom prst="rect">
            <a:avLst/>
          </a:prstGeom>
        </p:spPr>
      </p:pic>
      <p:sp>
        <p:nvSpPr>
          <p:cNvPr id="14" name="Text 11"/>
          <p:cNvSpPr/>
          <p:nvPr/>
        </p:nvSpPr>
        <p:spPr>
          <a:xfrm>
            <a:off x="6823494" y="5344833"/>
            <a:ext cx="4755945" cy="1306133"/>
          </a:xfrm>
          <a:prstGeom prst="rect">
            <a:avLst/>
          </a:prstGeom>
          <a:noFill/>
          <a:ln/>
        </p:spPr>
        <p:txBody>
          <a:bodyPr wrap="square" lIns="0" tIns="0" rIns="0" bIns="0" rtlCol="0" anchor="t">
            <a:noAutofit/>
          </a:bodyPr>
          <a:lstStyle/>
          <a:p>
            <a:pPr marL="0" indent="0" algn="just">
              <a:lnSpc>
                <a:spcPct val="119000"/>
              </a:lnSpc>
              <a:buNone/>
            </a:pPr>
            <a:r>
              <a:rPr lang="zh-CN" altLang="en-US" sz="2000" b="1" dirty="0">
                <a:solidFill>
                  <a:srgbClr val="C00000"/>
                </a:solidFill>
                <a:latin typeface="Nunito Sans" pitchFamily="34" charset="0"/>
                <a:ea typeface="Nunito Sans" pitchFamily="34" charset="-122"/>
                <a:cs typeface="Nunito Sans" pitchFamily="34" charset="-120"/>
              </a:rPr>
              <a:t>若實驗室無法提供所使用化學品之SDS，應立即向指導</a:t>
            </a:r>
            <a:r>
              <a:rPr lang="zh-TW" altLang="en-US" sz="2000" b="1" dirty="0">
                <a:solidFill>
                  <a:srgbClr val="C00000"/>
                </a:solidFill>
                <a:latin typeface="Nunito Sans" pitchFamily="34" charset="0"/>
                <a:ea typeface="Nunito Sans" pitchFamily="34" charset="-122"/>
                <a:cs typeface="Nunito Sans" pitchFamily="34" charset="-120"/>
              </a:rPr>
              <a:t>或授課</a:t>
            </a:r>
            <a:r>
              <a:rPr lang="zh-CN" altLang="en-US" sz="2000" b="1" dirty="0">
                <a:solidFill>
                  <a:srgbClr val="C00000"/>
                </a:solidFill>
                <a:latin typeface="Nunito Sans" pitchFamily="34" charset="0"/>
                <a:ea typeface="Nunito Sans" pitchFamily="34" charset="-122"/>
                <a:cs typeface="Nunito Sans" pitchFamily="34" charset="-120"/>
              </a:rPr>
              <a:t>教師反映，未取得SDS前不得進行實驗。</a:t>
            </a:r>
            <a:endParaRPr lang="zh-CN" sz="2000" b="1" dirty="0">
              <a:solidFill>
                <a:srgbClr val="C0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2EF6FA2-CB6F-DF1F-C658-64087A3E9878}"/>
              </a:ext>
            </a:extLst>
          </p:cNvPr>
          <p:cNvSpPr txBox="1">
            <a:spLocks/>
          </p:cNvSpPr>
          <p:nvPr/>
        </p:nvSpPr>
        <p:spPr>
          <a:xfrm>
            <a:off x="1940257" y="313812"/>
            <a:ext cx="6913562" cy="11430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zh-TW" altLang="en-US" sz="4000" b="1" i="0" u="none" strike="noStrike" kern="1200" cap="none" spc="-50" normalizeH="0" baseline="0" noProof="0" dirty="0">
                <a:ln>
                  <a:noFill/>
                </a:ln>
                <a:solidFill>
                  <a:srgbClr val="00B050"/>
                </a:solidFill>
                <a:effectLst/>
                <a:uLnTx/>
                <a:uFillTx/>
                <a:latin typeface="Calibri Light" panose="020F0302020204030204"/>
                <a:ea typeface="新細明體" panose="02020500000000000000" pitchFamily="18" charset="-120"/>
                <a:cs typeface="+mj-cs"/>
              </a:rPr>
              <a:t>分裝稀釋</a:t>
            </a:r>
            <a:r>
              <a:rPr kumimoji="0" lang="zh-TW" altLang="en-US" sz="4000" b="1" i="0" u="none" strike="noStrike" kern="1200" cap="none" spc="-50" normalizeH="0" baseline="0" noProof="0" dirty="0">
                <a:ln>
                  <a:noFill/>
                </a:ln>
                <a:solidFill>
                  <a:srgbClr val="ED7D31">
                    <a:lumMod val="75000"/>
                  </a:srgbClr>
                </a:solidFill>
                <a:effectLst/>
                <a:uLnTx/>
                <a:uFillTx/>
                <a:latin typeface="Calibri Light" panose="020F0302020204030204"/>
                <a:ea typeface="新細明體" panose="02020500000000000000" pitchFamily="18" charset="-120"/>
                <a:cs typeface="+mj-cs"/>
              </a:rPr>
              <a:t>藥品 注意事項</a:t>
            </a:r>
          </a:p>
        </p:txBody>
      </p:sp>
      <p:pic>
        <p:nvPicPr>
          <p:cNvPr id="4" name="圖片 3" descr="一張含有 室內, 瓶子, 實驗室設備, 解決方案 的圖片&#10;&#10;AI 產生的內容可能不正確。">
            <a:extLst>
              <a:ext uri="{FF2B5EF4-FFF2-40B4-BE49-F238E27FC236}">
                <a16:creationId xmlns:a16="http://schemas.microsoft.com/office/drawing/2014/main" id="{B3256001-63BE-65A7-37D6-1DF411B3929C}"/>
              </a:ext>
            </a:extLst>
          </p:cNvPr>
          <p:cNvPicPr>
            <a:picLocks noChangeAspect="1"/>
          </p:cNvPicPr>
          <p:nvPr/>
        </p:nvPicPr>
        <p:blipFill>
          <a:blip r:embed="rId2"/>
          <a:stretch>
            <a:fillRect/>
          </a:stretch>
        </p:blipFill>
        <p:spPr>
          <a:xfrm>
            <a:off x="1005840" y="1530562"/>
            <a:ext cx="2437566" cy="4331758"/>
          </a:xfrm>
          <a:prstGeom prst="rect">
            <a:avLst/>
          </a:prstGeom>
        </p:spPr>
      </p:pic>
      <p:pic>
        <p:nvPicPr>
          <p:cNvPr id="6" name="圖片 5" descr="一張含有 文字, 室內, 塑膠瓶, 水瓶 的圖片&#10;&#10;AI 產生的內容可能不正確。">
            <a:extLst>
              <a:ext uri="{FF2B5EF4-FFF2-40B4-BE49-F238E27FC236}">
                <a16:creationId xmlns:a16="http://schemas.microsoft.com/office/drawing/2014/main" id="{F9BE6DE0-EFE9-2400-1E8B-3E330D9A9929}"/>
              </a:ext>
            </a:extLst>
          </p:cNvPr>
          <p:cNvPicPr>
            <a:picLocks noChangeAspect="1"/>
          </p:cNvPicPr>
          <p:nvPr/>
        </p:nvPicPr>
        <p:blipFill>
          <a:blip r:embed="rId3"/>
          <a:stretch>
            <a:fillRect/>
          </a:stretch>
        </p:blipFill>
        <p:spPr>
          <a:xfrm>
            <a:off x="9072880" y="1632161"/>
            <a:ext cx="2437566" cy="4331759"/>
          </a:xfrm>
          <a:prstGeom prst="rect">
            <a:avLst/>
          </a:prstGeom>
        </p:spPr>
      </p:pic>
      <p:pic>
        <p:nvPicPr>
          <p:cNvPr id="8" name="圖片 7" descr="一張含有 文字, 螢幕擷取畫面, 名片, 字型 的圖片&#10;&#10;AI 產生的內容可能不正確。">
            <a:extLst>
              <a:ext uri="{FF2B5EF4-FFF2-40B4-BE49-F238E27FC236}">
                <a16:creationId xmlns:a16="http://schemas.microsoft.com/office/drawing/2014/main" id="{570A44E4-C32C-5376-1F51-C9E20E505089}"/>
              </a:ext>
            </a:extLst>
          </p:cNvPr>
          <p:cNvPicPr>
            <a:picLocks noChangeAspect="1"/>
          </p:cNvPicPr>
          <p:nvPr/>
        </p:nvPicPr>
        <p:blipFill>
          <a:blip r:embed="rId4"/>
          <a:stretch>
            <a:fillRect/>
          </a:stretch>
        </p:blipFill>
        <p:spPr>
          <a:xfrm>
            <a:off x="4145279" y="2081262"/>
            <a:ext cx="4233545" cy="3560395"/>
          </a:xfrm>
          <a:prstGeom prst="rect">
            <a:avLst/>
          </a:prstGeom>
          <a:ln>
            <a:solidFill>
              <a:schemeClr val="accent1"/>
            </a:solidFill>
          </a:ln>
        </p:spPr>
      </p:pic>
    </p:spTree>
    <p:extLst>
      <p:ext uri="{BB962C8B-B14F-4D97-AF65-F5344CB8AC3E}">
        <p14:creationId xmlns:p14="http://schemas.microsoft.com/office/powerpoint/2010/main" val="644997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5778" name="Picture 2" descr="P1010043"/>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1524000" y="1320800"/>
            <a:ext cx="7380288" cy="5537200"/>
          </a:xfrm>
          <a:noFill/>
        </p:spPr>
      </p:pic>
      <p:sp>
        <p:nvSpPr>
          <p:cNvPr id="75779" name="Rectangle 3"/>
          <p:cNvSpPr>
            <a:spLocks noGrp="1" noRot="1" noChangeArrowheads="1"/>
          </p:cNvSpPr>
          <p:nvPr>
            <p:ph type="title"/>
          </p:nvPr>
        </p:nvSpPr>
        <p:spPr>
          <a:xfrm>
            <a:off x="2351088" y="333375"/>
            <a:ext cx="7772400" cy="1143000"/>
          </a:xfrm>
        </p:spPr>
        <p:txBody>
          <a:bodyPr/>
          <a:lstStyle/>
          <a:p>
            <a:pPr eaLnBrk="1" hangingPunct="1"/>
            <a:r>
              <a:rPr lang="zh-TW" altLang="en-US" b="1">
                <a:latin typeface="標楷體" panose="03000509000000000000" pitchFamily="65" charset="-120"/>
                <a:ea typeface="標楷體" panose="03000509000000000000" pitchFamily="65" charset="-120"/>
              </a:rPr>
              <a:t>實驗用鋼瓶應固定</a:t>
            </a:r>
          </a:p>
        </p:txBody>
      </p:sp>
      <p:pic>
        <p:nvPicPr>
          <p:cNvPr id="75780" name="Picture 4" descr="P1010051"/>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7286626" y="2349500"/>
            <a:ext cx="3381375" cy="4508500"/>
          </a:xfrm>
          <a:noFill/>
        </p:spPr>
      </p:pic>
    </p:spTree>
    <p:extLst>
      <p:ext uri="{BB962C8B-B14F-4D97-AF65-F5344CB8AC3E}">
        <p14:creationId xmlns:p14="http://schemas.microsoft.com/office/powerpoint/2010/main" val="2313696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name="Slide 7">
    <p:spTree>
      <p:nvGrpSpPr>
        <p:cNvPr id="1" name=""/>
        <p:cNvGrpSpPr/>
        <p:nvPr/>
      </p:nvGrpSpPr>
      <p:grpSpPr>
        <a:xfrm>
          <a:off x="0" y="0"/>
          <a:ext cx="0" cy="0"/>
          <a:chOff x="0" y="0"/>
          <a:chExt cx="0" cy="0"/>
        </a:xfrm>
      </p:grpSpPr>
      <p:sp>
        <p:nvSpPr>
          <p:cNvPr id="2" name="Text 0"/>
          <p:cNvSpPr/>
          <p:nvPr/>
        </p:nvSpPr>
        <p:spPr>
          <a:xfrm>
            <a:off x="661574" y="746224"/>
            <a:ext cx="6704936" cy="590649"/>
          </a:xfrm>
          <a:prstGeom prst="rect">
            <a:avLst/>
          </a:prstGeom>
          <a:noFill/>
          <a:ln/>
        </p:spPr>
        <p:txBody>
          <a:bodyPr wrap="none" lIns="0" tIns="0" rIns="0" bIns="0" rtlCol="0" anchor="t"/>
          <a:lstStyle/>
          <a:p>
            <a:pPr marL="0" indent="0" algn="l">
              <a:lnSpc>
                <a:spcPct val="104000"/>
              </a:lnSpc>
              <a:buNone/>
            </a:pPr>
            <a:r>
              <a:rPr lang="zh-CN" altLang="en-US" sz="3700" b="1" dirty="0">
                <a:solidFill>
                  <a:srgbClr val="000000"/>
                </a:solidFill>
                <a:latin typeface="Nunito Sans Bold" pitchFamily="34" charset="0"/>
                <a:ea typeface="Nunito Sans Bold" pitchFamily="34" charset="-122"/>
                <a:cs typeface="Nunito Sans Bold" pitchFamily="34" charset="-120"/>
              </a:rPr>
              <a:t>個人防護具（PPE）標準配備</a:t>
            </a:r>
            <a:endParaRPr lang="zh-CN" sz="3700" dirty="0"/>
          </a:p>
        </p:txBody>
      </p:sp>
      <p:sp>
        <p:nvSpPr>
          <p:cNvPr id="3" name="Text 1"/>
          <p:cNvSpPr/>
          <p:nvPr/>
        </p:nvSpPr>
        <p:spPr>
          <a:xfrm>
            <a:off x="661523" y="1463476"/>
            <a:ext cx="10868547" cy="650245"/>
          </a:xfrm>
          <a:prstGeom prst="rect">
            <a:avLst/>
          </a:prstGeom>
          <a:noFill/>
          <a:ln/>
        </p:spPr>
        <p:txBody>
          <a:bodyPr wrap="square" lIns="0" tIns="0" rIns="0" bIns="0" rtlCol="0" anchor="t">
            <a:noAutofit/>
          </a:bodyPr>
          <a:lstStyle/>
          <a:p>
            <a:pPr marL="0" indent="0" algn="l">
              <a:lnSpc>
                <a:spcPct val="120000"/>
              </a:lnSpc>
              <a:buNone/>
            </a:pPr>
            <a:r>
              <a:rPr lang="zh-CN" altLang="en-US" dirty="0">
                <a:solidFill>
                  <a:srgbClr val="FF0000"/>
                </a:solidFill>
                <a:latin typeface="Nunito Sans" pitchFamily="34" charset="0"/>
                <a:ea typeface="Nunito Sans" pitchFamily="34" charset="-122"/>
                <a:cs typeface="Nunito Sans" pitchFamily="34" charset="-120"/>
              </a:rPr>
              <a:t>進入實驗室必須穿戴適當的個人防護具（Personal Protective Equipment，PPE）。PPE是保護實驗人員免受化學品、生物材料及物理危害的最後一道防線，任何情況下均不得省略。</a:t>
            </a:r>
            <a:endParaRPr lang="zh-CN" dirty="0">
              <a:solidFill>
                <a:srgbClr val="FF0000"/>
              </a:solidFill>
            </a:endParaRPr>
          </a:p>
        </p:txBody>
      </p:sp>
      <p:pic>
        <p:nvPicPr>
          <p:cNvPr id="4"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1574" y="2353667"/>
            <a:ext cx="472468" cy="472480"/>
          </a:xfrm>
          <a:prstGeom prst="rect">
            <a:avLst/>
          </a:prstGeom>
        </p:spPr>
      </p:pic>
      <p:sp>
        <p:nvSpPr>
          <p:cNvPr id="5" name="Text 2"/>
          <p:cNvSpPr/>
          <p:nvPr/>
        </p:nvSpPr>
        <p:spPr>
          <a:xfrm>
            <a:off x="661574" y="3015159"/>
            <a:ext cx="2362637" cy="295275"/>
          </a:xfrm>
          <a:prstGeom prst="rect">
            <a:avLst/>
          </a:prstGeom>
          <a:noFill/>
          <a:ln/>
        </p:spPr>
        <p:txBody>
          <a:bodyPr wrap="none" lIns="0" tIns="0" rIns="0" bIns="0" rtlCol="0" anchor="t"/>
          <a:lstStyle/>
          <a:p>
            <a:pPr marL="0" indent="0" algn="l">
              <a:lnSpc>
                <a:spcPct val="104000"/>
              </a:lnSpc>
              <a:buNone/>
            </a:pPr>
            <a:r>
              <a:rPr lang="zh-CN" altLang="en-US" sz="1850" b="1" dirty="0">
                <a:solidFill>
                  <a:srgbClr val="004600"/>
                </a:solidFill>
                <a:latin typeface="Nunito Sans Bold" pitchFamily="34" charset="0"/>
                <a:ea typeface="Nunito Sans Bold" pitchFamily="34" charset="-122"/>
                <a:cs typeface="Nunito Sans Bold" pitchFamily="34" charset="-120"/>
              </a:rPr>
              <a:t>實驗衣</a:t>
            </a:r>
            <a:endParaRPr lang="zh-CN" sz="1850" dirty="0"/>
          </a:p>
        </p:txBody>
      </p:sp>
      <p:sp>
        <p:nvSpPr>
          <p:cNvPr id="6" name="Text 3"/>
          <p:cNvSpPr/>
          <p:nvPr/>
        </p:nvSpPr>
        <p:spPr>
          <a:xfrm>
            <a:off x="661574" y="3401120"/>
            <a:ext cx="3496778" cy="544314"/>
          </a:xfrm>
          <a:prstGeom prst="rect">
            <a:avLst/>
          </a:prstGeom>
          <a:noFill/>
          <a:ln/>
        </p:spPr>
        <p:txBody>
          <a:bodyPr wrap="square" lIns="0" tIns="0" rIns="0" bIns="0" rtlCol="0" anchor="t">
            <a:normAutofit/>
          </a:bodyPr>
          <a:lstStyle/>
          <a:p>
            <a:pPr marL="0" indent="0" algn="l">
              <a:lnSpc>
                <a:spcPct val="120000"/>
              </a:lnSpc>
              <a:buNone/>
            </a:pPr>
            <a:r>
              <a:rPr lang="zh-CN" altLang="en-US" sz="1450" dirty="0">
                <a:solidFill>
                  <a:srgbClr val="004600"/>
                </a:solidFill>
                <a:latin typeface="Nunito Sans" pitchFamily="34" charset="0"/>
                <a:ea typeface="Nunito Sans" pitchFamily="34" charset="-122"/>
                <a:cs typeface="Nunito Sans" pitchFamily="34" charset="-120"/>
              </a:rPr>
              <a:t>全程穿著，不得捲袖或敞開。離開實驗室前須脫除，避免將污染帶出。</a:t>
            </a:r>
            <a:endParaRPr lang="zh-CN" sz="1450" dirty="0"/>
          </a:p>
        </p:txBody>
      </p:sp>
      <p:pic>
        <p:nvPicPr>
          <p:cNvPr id="7"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47359" y="2353667"/>
            <a:ext cx="472468" cy="472480"/>
          </a:xfrm>
          <a:prstGeom prst="rect">
            <a:avLst/>
          </a:prstGeom>
        </p:spPr>
      </p:pic>
      <p:sp>
        <p:nvSpPr>
          <p:cNvPr id="8" name="Text 4"/>
          <p:cNvSpPr/>
          <p:nvPr/>
        </p:nvSpPr>
        <p:spPr>
          <a:xfrm>
            <a:off x="4347359" y="3015159"/>
            <a:ext cx="2362637" cy="295275"/>
          </a:xfrm>
          <a:prstGeom prst="rect">
            <a:avLst/>
          </a:prstGeom>
          <a:noFill/>
          <a:ln/>
        </p:spPr>
        <p:txBody>
          <a:bodyPr wrap="none" lIns="0" tIns="0" rIns="0" bIns="0" rtlCol="0" anchor="t"/>
          <a:lstStyle/>
          <a:p>
            <a:pPr marL="0" indent="0" algn="l">
              <a:lnSpc>
                <a:spcPct val="104000"/>
              </a:lnSpc>
              <a:buNone/>
            </a:pPr>
            <a:r>
              <a:rPr lang="zh-CN" altLang="en-US" sz="1850" b="1" dirty="0">
                <a:solidFill>
                  <a:srgbClr val="004600"/>
                </a:solidFill>
                <a:latin typeface="Nunito Sans Bold" pitchFamily="34" charset="0"/>
                <a:ea typeface="Nunito Sans Bold" pitchFamily="34" charset="-122"/>
                <a:cs typeface="Nunito Sans Bold" pitchFamily="34" charset="-120"/>
              </a:rPr>
              <a:t>手套</a:t>
            </a:r>
            <a:endParaRPr lang="zh-CN" sz="1850" dirty="0"/>
          </a:p>
        </p:txBody>
      </p:sp>
      <p:sp>
        <p:nvSpPr>
          <p:cNvPr id="9" name="Text 5"/>
          <p:cNvSpPr/>
          <p:nvPr/>
        </p:nvSpPr>
        <p:spPr>
          <a:xfrm>
            <a:off x="4347359" y="3401120"/>
            <a:ext cx="3496877" cy="816471"/>
          </a:xfrm>
          <a:prstGeom prst="rect">
            <a:avLst/>
          </a:prstGeom>
          <a:noFill/>
          <a:ln/>
        </p:spPr>
        <p:txBody>
          <a:bodyPr wrap="square" lIns="0" tIns="0" rIns="0" bIns="0" rtlCol="0" anchor="t">
            <a:normAutofit/>
          </a:bodyPr>
          <a:lstStyle/>
          <a:p>
            <a:pPr marL="0" indent="0" algn="l">
              <a:lnSpc>
                <a:spcPct val="120000"/>
              </a:lnSpc>
              <a:buNone/>
            </a:pPr>
            <a:r>
              <a:rPr lang="zh-CN" altLang="en-US" sz="1450" dirty="0">
                <a:solidFill>
                  <a:srgbClr val="004600"/>
                </a:solidFill>
                <a:latin typeface="Nunito Sans" pitchFamily="34" charset="0"/>
                <a:ea typeface="Nunito Sans" pitchFamily="34" charset="-122"/>
                <a:cs typeface="Nunito Sans" pitchFamily="34" charset="-120"/>
              </a:rPr>
              <a:t>依化學品性質選擇適當材質（乳膠、腈基、氯丁橡膠等）。一旦污染立即更換，離開實驗室前脫除。</a:t>
            </a:r>
            <a:endParaRPr lang="zh-CN" sz="1450" dirty="0"/>
          </a:p>
        </p:txBody>
      </p:sp>
      <p:pic>
        <p:nvPicPr>
          <p:cNvPr id="10"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033244" y="2353667"/>
            <a:ext cx="472468" cy="472480"/>
          </a:xfrm>
          <a:prstGeom prst="rect">
            <a:avLst/>
          </a:prstGeom>
        </p:spPr>
      </p:pic>
      <p:sp>
        <p:nvSpPr>
          <p:cNvPr id="11" name="Text 6"/>
          <p:cNvSpPr/>
          <p:nvPr/>
        </p:nvSpPr>
        <p:spPr>
          <a:xfrm>
            <a:off x="8033244" y="3015159"/>
            <a:ext cx="2362637" cy="295275"/>
          </a:xfrm>
          <a:prstGeom prst="rect">
            <a:avLst/>
          </a:prstGeom>
          <a:noFill/>
          <a:ln/>
        </p:spPr>
        <p:txBody>
          <a:bodyPr wrap="none" lIns="0" tIns="0" rIns="0" bIns="0" rtlCol="0" anchor="t"/>
          <a:lstStyle/>
          <a:p>
            <a:pPr marL="0" indent="0" algn="l">
              <a:lnSpc>
                <a:spcPct val="104000"/>
              </a:lnSpc>
              <a:buNone/>
            </a:pPr>
            <a:r>
              <a:rPr lang="zh-CN" altLang="en-US" sz="1850" b="1" dirty="0">
                <a:solidFill>
                  <a:srgbClr val="004600"/>
                </a:solidFill>
                <a:latin typeface="Nunito Sans Bold" pitchFamily="34" charset="0"/>
                <a:ea typeface="Nunito Sans Bold" pitchFamily="34" charset="-122"/>
                <a:cs typeface="Nunito Sans Bold" pitchFamily="34" charset="-120"/>
              </a:rPr>
              <a:t>護目鏡</a:t>
            </a:r>
            <a:endParaRPr lang="zh-CN" sz="1850" dirty="0"/>
          </a:p>
        </p:txBody>
      </p:sp>
      <p:sp>
        <p:nvSpPr>
          <p:cNvPr id="12" name="Text 7"/>
          <p:cNvSpPr/>
          <p:nvPr/>
        </p:nvSpPr>
        <p:spPr>
          <a:xfrm>
            <a:off x="8033244" y="3401120"/>
            <a:ext cx="3496877" cy="544314"/>
          </a:xfrm>
          <a:prstGeom prst="rect">
            <a:avLst/>
          </a:prstGeom>
          <a:noFill/>
          <a:ln/>
        </p:spPr>
        <p:txBody>
          <a:bodyPr wrap="square" lIns="0" tIns="0" rIns="0" bIns="0" rtlCol="0" anchor="t">
            <a:normAutofit/>
          </a:bodyPr>
          <a:lstStyle/>
          <a:p>
            <a:pPr marL="0" indent="0" algn="l">
              <a:lnSpc>
                <a:spcPct val="120000"/>
              </a:lnSpc>
              <a:buNone/>
            </a:pPr>
            <a:r>
              <a:rPr lang="zh-CN" altLang="en-US" sz="1450" dirty="0">
                <a:solidFill>
                  <a:srgbClr val="004600"/>
                </a:solidFill>
                <a:latin typeface="Nunito Sans" pitchFamily="34" charset="0"/>
                <a:ea typeface="Nunito Sans" pitchFamily="34" charset="-122"/>
                <a:cs typeface="Nunito Sans" pitchFamily="34" charset="-120"/>
              </a:rPr>
              <a:t>操作化學品時必備，可防止液體飛濺造成眼部傷害。一般眼鏡無法替代護目鏡。</a:t>
            </a:r>
            <a:endParaRPr lang="zh-CN" sz="1450" dirty="0"/>
          </a:p>
        </p:txBody>
      </p:sp>
      <p:pic>
        <p:nvPicPr>
          <p:cNvPr id="13"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574" y="4520009"/>
            <a:ext cx="472468" cy="472480"/>
          </a:xfrm>
          <a:prstGeom prst="rect">
            <a:avLst/>
          </a:prstGeom>
        </p:spPr>
      </p:pic>
      <p:sp>
        <p:nvSpPr>
          <p:cNvPr id="14" name="Text 8"/>
          <p:cNvSpPr/>
          <p:nvPr/>
        </p:nvSpPr>
        <p:spPr>
          <a:xfrm>
            <a:off x="661574" y="5181501"/>
            <a:ext cx="2362637" cy="295275"/>
          </a:xfrm>
          <a:prstGeom prst="rect">
            <a:avLst/>
          </a:prstGeom>
          <a:noFill/>
          <a:ln/>
        </p:spPr>
        <p:txBody>
          <a:bodyPr wrap="none" lIns="0" tIns="0" rIns="0" bIns="0" rtlCol="0" anchor="t"/>
          <a:lstStyle/>
          <a:p>
            <a:pPr marL="0" indent="0" algn="l">
              <a:lnSpc>
                <a:spcPct val="104000"/>
              </a:lnSpc>
              <a:buNone/>
            </a:pPr>
            <a:r>
              <a:rPr lang="zh-CN" altLang="en-US" sz="1850" b="1" dirty="0">
                <a:solidFill>
                  <a:srgbClr val="004600"/>
                </a:solidFill>
                <a:latin typeface="Nunito Sans Bold" pitchFamily="34" charset="0"/>
                <a:ea typeface="Nunito Sans Bold" pitchFamily="34" charset="-122"/>
                <a:cs typeface="Nunito Sans Bold" pitchFamily="34" charset="-120"/>
              </a:rPr>
              <a:t>口罩</a:t>
            </a:r>
            <a:endParaRPr lang="zh-CN" sz="1850" dirty="0"/>
          </a:p>
        </p:txBody>
      </p:sp>
      <p:sp>
        <p:nvSpPr>
          <p:cNvPr id="15" name="Text 9"/>
          <p:cNvSpPr/>
          <p:nvPr/>
        </p:nvSpPr>
        <p:spPr>
          <a:xfrm>
            <a:off x="661574" y="5567462"/>
            <a:ext cx="3496778" cy="544314"/>
          </a:xfrm>
          <a:prstGeom prst="rect">
            <a:avLst/>
          </a:prstGeom>
          <a:noFill/>
          <a:ln/>
        </p:spPr>
        <p:txBody>
          <a:bodyPr wrap="square" lIns="0" tIns="0" rIns="0" bIns="0" rtlCol="0" anchor="t">
            <a:normAutofit/>
          </a:bodyPr>
          <a:lstStyle/>
          <a:p>
            <a:pPr marL="0" indent="0" algn="l">
              <a:lnSpc>
                <a:spcPct val="120000"/>
              </a:lnSpc>
              <a:buNone/>
            </a:pPr>
            <a:r>
              <a:rPr lang="zh-CN" altLang="en-US" sz="1450" dirty="0">
                <a:solidFill>
                  <a:srgbClr val="004600"/>
                </a:solidFill>
                <a:latin typeface="Nunito Sans" pitchFamily="34" charset="0"/>
                <a:ea typeface="Nunito Sans" pitchFamily="34" charset="-122"/>
                <a:cs typeface="Nunito Sans" pitchFamily="34" charset="-120"/>
              </a:rPr>
              <a:t>操作生物材料及粉塵時必備。依危害等級選擇外科口罩或N95等級口罩。</a:t>
            </a:r>
            <a:endParaRPr lang="zh-CN" sz="1450" dirty="0"/>
          </a:p>
        </p:txBody>
      </p:sp>
      <p:pic>
        <p:nvPicPr>
          <p:cNvPr id="16" name="Image 4" descr="preencoded.png"/>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347359" y="4520009"/>
            <a:ext cx="472468" cy="472480"/>
          </a:xfrm>
          <a:prstGeom prst="rect">
            <a:avLst/>
          </a:prstGeom>
        </p:spPr>
      </p:pic>
      <p:sp>
        <p:nvSpPr>
          <p:cNvPr id="17" name="Text 10"/>
          <p:cNvSpPr/>
          <p:nvPr/>
        </p:nvSpPr>
        <p:spPr>
          <a:xfrm>
            <a:off x="4347359" y="5181501"/>
            <a:ext cx="2362637" cy="295275"/>
          </a:xfrm>
          <a:prstGeom prst="rect">
            <a:avLst/>
          </a:prstGeom>
          <a:noFill/>
          <a:ln/>
        </p:spPr>
        <p:txBody>
          <a:bodyPr wrap="none" lIns="0" tIns="0" rIns="0" bIns="0" rtlCol="0" anchor="t"/>
          <a:lstStyle/>
          <a:p>
            <a:pPr marL="0" indent="0" algn="l">
              <a:lnSpc>
                <a:spcPct val="104000"/>
              </a:lnSpc>
              <a:buNone/>
            </a:pPr>
            <a:r>
              <a:rPr lang="zh-CN" altLang="en-US" sz="1850" b="1" dirty="0">
                <a:solidFill>
                  <a:srgbClr val="004600"/>
                </a:solidFill>
                <a:latin typeface="Nunito Sans Bold" pitchFamily="34" charset="0"/>
                <a:ea typeface="Nunito Sans Bold" pitchFamily="34" charset="-122"/>
                <a:cs typeface="Nunito Sans Bold" pitchFamily="34" charset="-120"/>
              </a:rPr>
              <a:t>包鞋</a:t>
            </a:r>
            <a:endParaRPr lang="zh-CN" sz="1850" dirty="0"/>
          </a:p>
        </p:txBody>
      </p:sp>
      <p:sp>
        <p:nvSpPr>
          <p:cNvPr id="18" name="Text 11"/>
          <p:cNvSpPr/>
          <p:nvPr/>
        </p:nvSpPr>
        <p:spPr>
          <a:xfrm>
            <a:off x="4347359" y="5567462"/>
            <a:ext cx="3496877" cy="544314"/>
          </a:xfrm>
          <a:prstGeom prst="rect">
            <a:avLst/>
          </a:prstGeom>
          <a:noFill/>
          <a:ln/>
        </p:spPr>
        <p:txBody>
          <a:bodyPr wrap="square" lIns="0" tIns="0" rIns="0" bIns="0" rtlCol="0" anchor="t">
            <a:normAutofit/>
          </a:bodyPr>
          <a:lstStyle/>
          <a:p>
            <a:pPr marL="0" indent="0" algn="l">
              <a:lnSpc>
                <a:spcPct val="120000"/>
              </a:lnSpc>
              <a:buNone/>
            </a:pPr>
            <a:r>
              <a:rPr lang="zh-CN" altLang="en-US" sz="1450" dirty="0">
                <a:solidFill>
                  <a:srgbClr val="004600"/>
                </a:solidFill>
                <a:latin typeface="Nunito Sans" pitchFamily="34" charset="0"/>
                <a:ea typeface="Nunito Sans" pitchFamily="34" charset="-122"/>
                <a:cs typeface="Nunito Sans" pitchFamily="34" charset="-120"/>
              </a:rPr>
              <a:t>嚴禁穿著拖鞋、涼鞋進入實驗室，以防化學品濺灑或重物掉落造成足部傷害。</a:t>
            </a:r>
            <a:endParaRPr lang="zh-CN" sz="14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name="Slide 8">
    <p:spTree>
      <p:nvGrpSpPr>
        <p:cNvPr id="1" name=""/>
        <p:cNvGrpSpPr/>
        <p:nvPr/>
      </p:nvGrpSpPr>
      <p:grpSpPr>
        <a:xfrm>
          <a:off x="0" y="0"/>
          <a:ext cx="0" cy="0"/>
          <a:chOff x="0" y="0"/>
          <a:chExt cx="0" cy="0"/>
        </a:xfrm>
      </p:grpSpPr>
      <p:sp>
        <p:nvSpPr>
          <p:cNvPr id="2" name="Text 0"/>
          <p:cNvSpPr/>
          <p:nvPr/>
        </p:nvSpPr>
        <p:spPr>
          <a:xfrm>
            <a:off x="1255979" y="681732"/>
            <a:ext cx="6105769" cy="624681"/>
          </a:xfrm>
          <a:prstGeom prst="rect">
            <a:avLst/>
          </a:prstGeom>
          <a:noFill/>
          <a:ln/>
        </p:spPr>
        <p:txBody>
          <a:bodyPr wrap="none" lIns="0" tIns="0" rIns="0" bIns="0" rtlCol="0" anchor="t"/>
          <a:lstStyle/>
          <a:p>
            <a:pPr marL="0" indent="0" algn="l">
              <a:lnSpc>
                <a:spcPct val="104000"/>
              </a:lnSpc>
              <a:buNone/>
            </a:pPr>
            <a:r>
              <a:rPr lang="zh-CN" altLang="en-US" sz="3900" b="1" dirty="0">
                <a:solidFill>
                  <a:srgbClr val="000000"/>
                </a:solidFill>
                <a:latin typeface="Nunito Sans Bold" pitchFamily="34" charset="0"/>
                <a:ea typeface="Nunito Sans Bold" pitchFamily="34" charset="-122"/>
                <a:cs typeface="Nunito Sans Bold" pitchFamily="34" charset="-120"/>
              </a:rPr>
              <a:t>化學廢液分類與處理原則</a:t>
            </a:r>
            <a:endParaRPr lang="zh-CN" sz="3900" dirty="0"/>
          </a:p>
        </p:txBody>
      </p:sp>
      <p:sp>
        <p:nvSpPr>
          <p:cNvPr id="4" name="Text 2"/>
          <p:cNvSpPr/>
          <p:nvPr/>
        </p:nvSpPr>
        <p:spPr>
          <a:xfrm>
            <a:off x="455570" y="1496615"/>
            <a:ext cx="3229276" cy="429717"/>
          </a:xfrm>
          <a:prstGeom prst="rect">
            <a:avLst/>
          </a:prstGeom>
          <a:noFill/>
          <a:ln/>
        </p:spPr>
        <p:txBody>
          <a:bodyPr wrap="none" lIns="0" tIns="0" rIns="0" bIns="0" rtlCol="0" anchor="t"/>
          <a:lstStyle/>
          <a:p>
            <a:pPr marL="0" indent="0" algn="l">
              <a:lnSpc>
                <a:spcPct val="123000"/>
              </a:lnSpc>
              <a:buNone/>
            </a:pPr>
            <a:r>
              <a:rPr lang="zh-CN" altLang="en-US" sz="2400" dirty="0">
                <a:solidFill>
                  <a:srgbClr val="FF0000"/>
                </a:solidFill>
                <a:latin typeface="Nunito Sans" pitchFamily="34" charset="0"/>
                <a:ea typeface="Nunito Sans" pitchFamily="34" charset="-122"/>
                <a:cs typeface="Nunito Sans" pitchFamily="34" charset="-120"/>
              </a:rPr>
              <a:t>化學廢液不得倒入水槽</a:t>
            </a:r>
            <a:r>
              <a:rPr lang="zh-TW" altLang="en-US" sz="2400" dirty="0">
                <a:solidFill>
                  <a:srgbClr val="FF0000"/>
                </a:solidFill>
                <a:latin typeface="Nunito Sans" pitchFamily="34" charset="0"/>
                <a:ea typeface="Nunito Sans" pitchFamily="34" charset="-122"/>
                <a:cs typeface="Nunito Sans" pitchFamily="34" charset="-120"/>
              </a:rPr>
              <a:t>，並能明確知道有機或無機廢液</a:t>
            </a:r>
            <a:endParaRPr lang="zh-CN" sz="2400" dirty="0">
              <a:solidFill>
                <a:srgbClr val="FF0000"/>
              </a:solidFill>
            </a:endParaRPr>
          </a:p>
        </p:txBody>
      </p:sp>
      <p:sp>
        <p:nvSpPr>
          <p:cNvPr id="5" name="Text 3"/>
          <p:cNvSpPr/>
          <p:nvPr/>
        </p:nvSpPr>
        <p:spPr>
          <a:xfrm>
            <a:off x="401978" y="2190849"/>
            <a:ext cx="9679738" cy="590352"/>
          </a:xfrm>
          <a:prstGeom prst="rect">
            <a:avLst/>
          </a:prstGeom>
          <a:noFill/>
          <a:ln/>
        </p:spPr>
        <p:txBody>
          <a:bodyPr wrap="square" lIns="0" tIns="0" rIns="0" bIns="0" rtlCol="0" anchor="t">
            <a:normAutofit/>
          </a:bodyPr>
          <a:lstStyle/>
          <a:p>
            <a:pPr marL="0" indent="0" algn="l">
              <a:lnSpc>
                <a:spcPct val="123000"/>
              </a:lnSpc>
              <a:buNone/>
            </a:pPr>
            <a:r>
              <a:rPr lang="zh-CN" altLang="en-US" sz="1550" dirty="0">
                <a:solidFill>
                  <a:srgbClr val="004600"/>
                </a:solidFill>
                <a:latin typeface="Nunito Sans" pitchFamily="34" charset="0"/>
                <a:ea typeface="Nunito Sans" pitchFamily="34" charset="-122"/>
                <a:cs typeface="Nunito Sans" pitchFamily="34" charset="-120"/>
              </a:rPr>
              <a:t>所有化學廢液必須依性質分類收集，貼上完整標示（名稱、日期、實驗室），交由環安室統一清運處理。嚴禁將廢液倒入水槽、廁所或一般垃圾桶，違者將依法追究責任。</a:t>
            </a:r>
            <a:endParaRPr lang="zh-CN" sz="1550" dirty="0"/>
          </a:p>
        </p:txBody>
      </p:sp>
      <p:sp>
        <p:nvSpPr>
          <p:cNvPr id="6" name="Shape 4"/>
          <p:cNvSpPr/>
          <p:nvPr/>
        </p:nvSpPr>
        <p:spPr>
          <a:xfrm>
            <a:off x="401978" y="2971403"/>
            <a:ext cx="3113803" cy="1829891"/>
          </a:xfrm>
          <a:prstGeom prst="roundRect">
            <a:avLst>
              <a:gd name="adj" fmla="val 4588"/>
            </a:avLst>
          </a:prstGeom>
          <a:solidFill>
            <a:srgbClr val="E1EAE1"/>
          </a:solidFill>
          <a:ln w="6350">
            <a:solidFill>
              <a:srgbClr val="C7D0C7"/>
            </a:solidFill>
            <a:prstDash val="solid"/>
          </a:ln>
        </p:spPr>
      </p:sp>
      <p:sp>
        <p:nvSpPr>
          <p:cNvPr id="7" name="Text 5"/>
          <p:cNvSpPr/>
          <p:nvPr/>
        </p:nvSpPr>
        <p:spPr>
          <a:xfrm>
            <a:off x="608149" y="3177580"/>
            <a:ext cx="2498861" cy="312341"/>
          </a:xfrm>
          <a:prstGeom prst="rect">
            <a:avLst/>
          </a:prstGeom>
          <a:noFill/>
          <a:ln/>
        </p:spPr>
        <p:txBody>
          <a:bodyPr wrap="none" lIns="0" tIns="0" rIns="0" bIns="0" rtlCol="0" anchor="t"/>
          <a:lstStyle/>
          <a:p>
            <a:pPr marL="0" indent="0" algn="l">
              <a:lnSpc>
                <a:spcPct val="104000"/>
              </a:lnSpc>
              <a:buNone/>
            </a:pPr>
            <a:r>
              <a:rPr lang="zh-CN" altLang="en-US" sz="1950" b="1" dirty="0">
                <a:solidFill>
                  <a:srgbClr val="004600"/>
                </a:solidFill>
                <a:latin typeface="Nunito Sans Bold" pitchFamily="34" charset="0"/>
                <a:ea typeface="Nunito Sans Bold" pitchFamily="34" charset="-122"/>
                <a:cs typeface="Nunito Sans Bold" pitchFamily="34" charset="-120"/>
              </a:rPr>
              <a:t>有機廢液</a:t>
            </a:r>
            <a:endParaRPr lang="zh-CN" sz="1950" dirty="0"/>
          </a:p>
        </p:txBody>
      </p:sp>
      <p:sp>
        <p:nvSpPr>
          <p:cNvPr id="8" name="Text 6"/>
          <p:cNvSpPr/>
          <p:nvPr/>
        </p:nvSpPr>
        <p:spPr>
          <a:xfrm>
            <a:off x="608149" y="3591322"/>
            <a:ext cx="2701461" cy="1003796"/>
          </a:xfrm>
          <a:prstGeom prst="rect">
            <a:avLst/>
          </a:prstGeom>
          <a:noFill/>
          <a:ln/>
        </p:spPr>
        <p:txBody>
          <a:bodyPr wrap="square" lIns="0" tIns="0" rIns="0" bIns="0" rtlCol="0" anchor="t">
            <a:normAutofit/>
          </a:bodyPr>
          <a:lstStyle/>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酒精（乙醇、甲醇）</a:t>
            </a:r>
            <a:endParaRPr lang="zh-CN" sz="1550" dirty="0"/>
          </a:p>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丙酮、乙酸乙酯</a:t>
            </a:r>
            <a:endParaRPr lang="zh-CN" sz="1550" dirty="0"/>
          </a:p>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其他有機溶劑</a:t>
            </a:r>
            <a:endParaRPr lang="zh-CN" sz="1550" dirty="0"/>
          </a:p>
        </p:txBody>
      </p:sp>
      <p:sp>
        <p:nvSpPr>
          <p:cNvPr id="9" name="Shape 7"/>
          <p:cNvSpPr/>
          <p:nvPr/>
        </p:nvSpPr>
        <p:spPr>
          <a:xfrm>
            <a:off x="3684846" y="2971403"/>
            <a:ext cx="3113903" cy="1829891"/>
          </a:xfrm>
          <a:prstGeom prst="roundRect">
            <a:avLst>
              <a:gd name="adj" fmla="val 4588"/>
            </a:avLst>
          </a:prstGeom>
          <a:solidFill>
            <a:srgbClr val="E1EAE1"/>
          </a:solidFill>
          <a:ln w="6350">
            <a:solidFill>
              <a:srgbClr val="C7D0C7"/>
            </a:solidFill>
            <a:prstDash val="solid"/>
          </a:ln>
        </p:spPr>
      </p:sp>
      <p:sp>
        <p:nvSpPr>
          <p:cNvPr id="10" name="Text 8"/>
          <p:cNvSpPr/>
          <p:nvPr/>
        </p:nvSpPr>
        <p:spPr>
          <a:xfrm>
            <a:off x="3891017" y="3177580"/>
            <a:ext cx="2498861" cy="312341"/>
          </a:xfrm>
          <a:prstGeom prst="rect">
            <a:avLst/>
          </a:prstGeom>
          <a:noFill/>
          <a:ln/>
        </p:spPr>
        <p:txBody>
          <a:bodyPr wrap="none" lIns="0" tIns="0" rIns="0" bIns="0" rtlCol="0" anchor="t"/>
          <a:lstStyle/>
          <a:p>
            <a:pPr marL="0" indent="0" algn="l">
              <a:lnSpc>
                <a:spcPct val="104000"/>
              </a:lnSpc>
              <a:buNone/>
            </a:pPr>
            <a:r>
              <a:rPr lang="zh-CN" altLang="en-US" sz="1950" b="1" dirty="0">
                <a:solidFill>
                  <a:srgbClr val="004600"/>
                </a:solidFill>
                <a:latin typeface="Nunito Sans Bold" pitchFamily="34" charset="0"/>
                <a:ea typeface="Nunito Sans Bold" pitchFamily="34" charset="-122"/>
                <a:cs typeface="Nunito Sans Bold" pitchFamily="34" charset="-120"/>
              </a:rPr>
              <a:t>無機廢液</a:t>
            </a:r>
            <a:endParaRPr lang="zh-CN" sz="1950" dirty="0"/>
          </a:p>
        </p:txBody>
      </p:sp>
      <p:sp>
        <p:nvSpPr>
          <p:cNvPr id="11" name="Text 9"/>
          <p:cNvSpPr/>
          <p:nvPr/>
        </p:nvSpPr>
        <p:spPr>
          <a:xfrm>
            <a:off x="3891017" y="3591322"/>
            <a:ext cx="2701560" cy="1003796"/>
          </a:xfrm>
          <a:prstGeom prst="rect">
            <a:avLst/>
          </a:prstGeom>
          <a:noFill/>
          <a:ln/>
        </p:spPr>
        <p:txBody>
          <a:bodyPr wrap="square" lIns="0" tIns="0" rIns="0" bIns="0" rtlCol="0" anchor="t">
            <a:normAutofit fontScale="92500"/>
          </a:bodyPr>
          <a:lstStyle/>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酸液（鹽酸、硫酸、硝酸）</a:t>
            </a:r>
            <a:endParaRPr lang="zh-CN" sz="1550" dirty="0"/>
          </a:p>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鹼液（氫氧化鈉、氨水）</a:t>
            </a:r>
            <a:endParaRPr lang="zh-CN" sz="1550" dirty="0"/>
          </a:p>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重金屬廢液</a:t>
            </a:r>
            <a:endParaRPr lang="zh-CN" sz="1550" dirty="0"/>
          </a:p>
        </p:txBody>
      </p:sp>
      <p:sp>
        <p:nvSpPr>
          <p:cNvPr id="12" name="Shape 10"/>
          <p:cNvSpPr/>
          <p:nvPr/>
        </p:nvSpPr>
        <p:spPr>
          <a:xfrm>
            <a:off x="6967813" y="2971403"/>
            <a:ext cx="3113903" cy="1829891"/>
          </a:xfrm>
          <a:prstGeom prst="roundRect">
            <a:avLst>
              <a:gd name="adj" fmla="val 4588"/>
            </a:avLst>
          </a:prstGeom>
          <a:solidFill>
            <a:srgbClr val="E1EAE1"/>
          </a:solidFill>
          <a:ln w="6350">
            <a:solidFill>
              <a:srgbClr val="C7D0C7"/>
            </a:solidFill>
            <a:prstDash val="solid"/>
          </a:ln>
        </p:spPr>
      </p:sp>
      <p:sp>
        <p:nvSpPr>
          <p:cNvPr id="13" name="Text 11"/>
          <p:cNvSpPr/>
          <p:nvPr/>
        </p:nvSpPr>
        <p:spPr>
          <a:xfrm>
            <a:off x="7173984" y="3177580"/>
            <a:ext cx="2498861" cy="312341"/>
          </a:xfrm>
          <a:prstGeom prst="rect">
            <a:avLst/>
          </a:prstGeom>
          <a:noFill/>
          <a:ln/>
        </p:spPr>
        <p:txBody>
          <a:bodyPr wrap="none" lIns="0" tIns="0" rIns="0" bIns="0" rtlCol="0" anchor="t"/>
          <a:lstStyle/>
          <a:p>
            <a:pPr marL="0" indent="0" algn="l">
              <a:lnSpc>
                <a:spcPct val="104000"/>
              </a:lnSpc>
              <a:buNone/>
            </a:pPr>
            <a:r>
              <a:rPr lang="zh-CN" altLang="en-US" sz="1950" b="1" dirty="0">
                <a:solidFill>
                  <a:srgbClr val="004600"/>
                </a:solidFill>
                <a:latin typeface="Nunito Sans Bold" pitchFamily="34" charset="0"/>
                <a:ea typeface="Nunito Sans Bold" pitchFamily="34" charset="-122"/>
                <a:cs typeface="Nunito Sans Bold" pitchFamily="34" charset="-120"/>
              </a:rPr>
              <a:t>特殊廢液</a:t>
            </a:r>
            <a:endParaRPr lang="zh-CN" sz="1950" dirty="0"/>
          </a:p>
        </p:txBody>
      </p:sp>
      <p:sp>
        <p:nvSpPr>
          <p:cNvPr id="14" name="Text 12"/>
          <p:cNvSpPr/>
          <p:nvPr/>
        </p:nvSpPr>
        <p:spPr>
          <a:xfrm>
            <a:off x="7173984" y="3591322"/>
            <a:ext cx="2701560" cy="1003796"/>
          </a:xfrm>
          <a:prstGeom prst="rect">
            <a:avLst/>
          </a:prstGeom>
          <a:noFill/>
          <a:ln/>
        </p:spPr>
        <p:txBody>
          <a:bodyPr wrap="square" lIns="0" tIns="0" rIns="0" bIns="0" rtlCol="0" anchor="t">
            <a:normAutofit/>
          </a:bodyPr>
          <a:lstStyle/>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含毒化物廢液</a:t>
            </a:r>
            <a:endParaRPr lang="zh-CN" sz="1550" dirty="0"/>
          </a:p>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含重金屬廢液</a:t>
            </a:r>
            <a:endParaRPr lang="zh-CN" sz="1550" dirty="0"/>
          </a:p>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混合危害廢液</a:t>
            </a:r>
            <a:endParaRPr lang="zh-CN" sz="1550" dirty="0"/>
          </a:p>
        </p:txBody>
      </p:sp>
      <p:sp>
        <p:nvSpPr>
          <p:cNvPr id="15" name="Shape 13"/>
          <p:cNvSpPr/>
          <p:nvPr/>
        </p:nvSpPr>
        <p:spPr>
          <a:xfrm>
            <a:off x="401978" y="4991497"/>
            <a:ext cx="9679738" cy="994569"/>
          </a:xfrm>
          <a:prstGeom prst="roundRect">
            <a:avLst>
              <a:gd name="adj" fmla="val 8442"/>
            </a:avLst>
          </a:prstGeom>
          <a:solidFill>
            <a:srgbClr val="B6D6FC"/>
          </a:solidFill>
          <a:ln/>
        </p:spPr>
      </p:sp>
      <p:pic>
        <p:nvPicPr>
          <p:cNvPr id="16" name="Image 0" descr="preencoded.png"/>
          <p:cNvPicPr>
            <a:picLocks noChangeAspect="1"/>
          </p:cNvPicPr>
          <p:nvPr/>
        </p:nvPicPr>
        <p:blipFill>
          <a:blip r:embed="rId3"/>
          <a:stretch>
            <a:fillRect/>
          </a:stretch>
        </p:blipFill>
        <p:spPr>
          <a:xfrm>
            <a:off x="601799" y="5269508"/>
            <a:ext cx="249827" cy="199827"/>
          </a:xfrm>
          <a:prstGeom prst="rect">
            <a:avLst/>
          </a:prstGeom>
        </p:spPr>
      </p:pic>
      <p:sp>
        <p:nvSpPr>
          <p:cNvPr id="17" name="Text 14"/>
          <p:cNvSpPr/>
          <p:nvPr/>
        </p:nvSpPr>
        <p:spPr>
          <a:xfrm>
            <a:off x="1051447" y="5193605"/>
            <a:ext cx="8830446" cy="590352"/>
          </a:xfrm>
          <a:prstGeom prst="rect">
            <a:avLst/>
          </a:prstGeom>
          <a:noFill/>
          <a:ln/>
        </p:spPr>
        <p:txBody>
          <a:bodyPr wrap="square" lIns="0" tIns="0" rIns="0" bIns="0" rtlCol="0" anchor="t">
            <a:normAutofit/>
          </a:bodyPr>
          <a:lstStyle/>
          <a:p>
            <a:pPr marL="0" indent="0" algn="l">
              <a:lnSpc>
                <a:spcPct val="123000"/>
              </a:lnSpc>
              <a:buNone/>
            </a:pPr>
            <a:r>
              <a:rPr lang="zh-CN" altLang="en-US" sz="1550" dirty="0">
                <a:solidFill>
                  <a:srgbClr val="000000"/>
                </a:solidFill>
                <a:latin typeface="Nunito Sans" pitchFamily="34" charset="0"/>
                <a:ea typeface="Nunito Sans" pitchFamily="34" charset="-122"/>
                <a:cs typeface="Nunito Sans" pitchFamily="34" charset="-120"/>
              </a:rPr>
              <a:t>廢液容器標示須包含：廢液名稱、主要成分、產生日期、實驗室名稱及負責人。標示不完整之廢液桶將不予收運。</a:t>
            </a:r>
            <a:endParaRPr lang="zh-CN" sz="15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74" name="Object 2"/>
          <p:cNvGraphicFramePr>
            <a:graphicFrameLocks noChangeAspect="1"/>
          </p:cNvGraphicFramePr>
          <p:nvPr>
            <p:extLst>
              <p:ext uri="{D42A27DB-BD31-4B8C-83A1-F6EECF244321}">
                <p14:modId xmlns:p14="http://schemas.microsoft.com/office/powerpoint/2010/main" val="523957942"/>
              </p:ext>
            </p:extLst>
          </p:nvPr>
        </p:nvGraphicFramePr>
        <p:xfrm>
          <a:off x="985520" y="23585"/>
          <a:ext cx="10292080" cy="6834415"/>
        </p:xfrm>
        <a:graphic>
          <a:graphicData uri="http://schemas.openxmlformats.org/presentationml/2006/ole">
            <mc:AlternateContent xmlns:mc="http://schemas.openxmlformats.org/markup-compatibility/2006">
              <mc:Choice xmlns:v="urn:schemas-microsoft-com:vml" Requires="v">
                <p:oleObj name="工作表" r:id="rId3" imgW="10020525" imgH="8477640" progId="Excel.Sheet.8">
                  <p:embed/>
                </p:oleObj>
              </mc:Choice>
              <mc:Fallback>
                <p:oleObj name="工作表" r:id="rId3" imgW="10020525" imgH="8477640" progId="Excel.Sheet.8">
                  <p:embed/>
                  <p:pic>
                    <p:nvPicPr>
                      <p:cNvPr id="3074"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5520" y="23585"/>
                        <a:ext cx="10292080" cy="6834415"/>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3407198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name="Slide 9">
    <p:spTree>
      <p:nvGrpSpPr>
        <p:cNvPr id="1" name=""/>
        <p:cNvGrpSpPr/>
        <p:nvPr/>
      </p:nvGrpSpPr>
      <p:grpSpPr>
        <a:xfrm>
          <a:off x="0" y="0"/>
          <a:ext cx="0" cy="0"/>
          <a:chOff x="0" y="0"/>
          <a:chExt cx="0" cy="0"/>
        </a:xfrm>
      </p:grpSpPr>
      <p:sp>
        <p:nvSpPr>
          <p:cNvPr id="2" name="Text 0"/>
          <p:cNvSpPr/>
          <p:nvPr/>
        </p:nvSpPr>
        <p:spPr>
          <a:xfrm>
            <a:off x="661574" y="763984"/>
            <a:ext cx="6632905" cy="627559"/>
          </a:xfrm>
          <a:prstGeom prst="rect">
            <a:avLst/>
          </a:prstGeom>
          <a:noFill/>
          <a:ln/>
        </p:spPr>
        <p:txBody>
          <a:bodyPr wrap="none" lIns="0" tIns="0" rIns="0" bIns="0" rtlCol="0" anchor="t"/>
          <a:lstStyle/>
          <a:p>
            <a:pPr marL="0" indent="0" algn="l">
              <a:lnSpc>
                <a:spcPct val="104000"/>
              </a:lnSpc>
              <a:buNone/>
            </a:pPr>
            <a:r>
              <a:rPr lang="zh-CN" altLang="en-US" sz="3950" b="1" dirty="0">
                <a:solidFill>
                  <a:srgbClr val="000000"/>
                </a:solidFill>
                <a:latin typeface="Nunito Sans Bold" pitchFamily="34" charset="0"/>
                <a:ea typeface="Nunito Sans Bold" pitchFamily="34" charset="-122"/>
                <a:cs typeface="Nunito Sans Bold" pitchFamily="34" charset="-120"/>
              </a:rPr>
              <a:t>廢液容器沖洗與空藥瓶處理</a:t>
            </a:r>
            <a:endParaRPr lang="zh-CN" sz="3950" dirty="0"/>
          </a:p>
        </p:txBody>
      </p:sp>
      <p:sp>
        <p:nvSpPr>
          <p:cNvPr id="3" name="Shape 1"/>
          <p:cNvSpPr/>
          <p:nvPr/>
        </p:nvSpPr>
        <p:spPr>
          <a:xfrm>
            <a:off x="517016" y="1647527"/>
            <a:ext cx="5478425" cy="4446488"/>
          </a:xfrm>
          <a:prstGeom prst="roundRect">
            <a:avLst>
              <a:gd name="adj" fmla="val 3252"/>
            </a:avLst>
          </a:prstGeom>
          <a:solidFill>
            <a:srgbClr val="86A786"/>
          </a:solidFill>
          <a:ln/>
        </p:spPr>
      </p:sp>
      <p:sp>
        <p:nvSpPr>
          <p:cNvPr id="4" name="Text 2"/>
          <p:cNvSpPr/>
          <p:nvPr/>
        </p:nvSpPr>
        <p:spPr>
          <a:xfrm>
            <a:off x="717830" y="1818184"/>
            <a:ext cx="3119955" cy="313730"/>
          </a:xfrm>
          <a:prstGeom prst="rect">
            <a:avLst/>
          </a:prstGeom>
          <a:noFill/>
          <a:ln/>
        </p:spPr>
        <p:txBody>
          <a:bodyPr wrap="none" lIns="0" tIns="0" rIns="0" bIns="0" rtlCol="0" anchor="t"/>
          <a:lstStyle/>
          <a:p>
            <a:pPr marL="0" indent="0" algn="l">
              <a:lnSpc>
                <a:spcPct val="104000"/>
              </a:lnSpc>
              <a:buNone/>
            </a:pPr>
            <a:r>
              <a:rPr lang="zh-CN" altLang="en-US" sz="1950" b="1" dirty="0">
                <a:solidFill>
                  <a:srgbClr val="000000"/>
                </a:solidFill>
                <a:latin typeface="Nunito Sans Bold" pitchFamily="34" charset="0"/>
                <a:ea typeface="Nunito Sans Bold" pitchFamily="34" charset="-122"/>
                <a:cs typeface="Nunito Sans Bold" pitchFamily="34" charset="-120"/>
              </a:rPr>
              <a:t>化學容器三次沖洗原則</a:t>
            </a:r>
            <a:endParaRPr lang="zh-CN" sz="1950" dirty="0"/>
          </a:p>
        </p:txBody>
      </p:sp>
      <p:sp>
        <p:nvSpPr>
          <p:cNvPr id="5" name="Text 3"/>
          <p:cNvSpPr/>
          <p:nvPr/>
        </p:nvSpPr>
        <p:spPr>
          <a:xfrm>
            <a:off x="717830" y="2302570"/>
            <a:ext cx="5076797" cy="594320"/>
          </a:xfrm>
          <a:prstGeom prst="rect">
            <a:avLst/>
          </a:prstGeom>
          <a:noFill/>
          <a:ln/>
        </p:spPr>
        <p:txBody>
          <a:bodyPr wrap="square" lIns="0" tIns="0" rIns="0" bIns="0" rtlCol="0" anchor="t">
            <a:noAutofit/>
          </a:bodyPr>
          <a:lstStyle/>
          <a:p>
            <a:pPr marL="0" indent="0" algn="l">
              <a:lnSpc>
                <a:spcPct val="123000"/>
              </a:lnSpc>
              <a:buNone/>
            </a:pPr>
            <a:r>
              <a:rPr lang="zh-CN" altLang="en-US" b="1" dirty="0">
                <a:solidFill>
                  <a:srgbClr val="FFFF00"/>
                </a:solidFill>
                <a:latin typeface="Nunito Sans" pitchFamily="34" charset="0"/>
                <a:ea typeface="Nunito Sans" pitchFamily="34" charset="-122"/>
                <a:cs typeface="Nunito Sans" pitchFamily="34" charset="-120"/>
              </a:rPr>
              <a:t>使用完畢的化學容器，須依以下流程進行三次沖洗後方可回收：</a:t>
            </a:r>
            <a:endParaRPr lang="zh-CN" b="1" dirty="0">
              <a:solidFill>
                <a:srgbClr val="FFFF00"/>
              </a:solidFill>
            </a:endParaRPr>
          </a:p>
        </p:txBody>
      </p:sp>
      <p:pic>
        <p:nvPicPr>
          <p:cNvPr id="6" name="Image 0" descr="preencoded.png"/>
          <p:cNvPicPr>
            <a:picLocks noChangeAspect="1"/>
          </p:cNvPicPr>
          <p:nvPr/>
        </p:nvPicPr>
        <p:blipFill>
          <a:blip r:embed="rId3"/>
          <a:stretch>
            <a:fillRect/>
          </a:stretch>
        </p:blipFill>
        <p:spPr>
          <a:xfrm>
            <a:off x="1098622" y="3088878"/>
            <a:ext cx="4315213" cy="1619250"/>
          </a:xfrm>
          <a:prstGeom prst="rect">
            <a:avLst/>
          </a:prstGeom>
        </p:spPr>
      </p:pic>
      <p:sp>
        <p:nvSpPr>
          <p:cNvPr id="7" name="Text 4"/>
          <p:cNvSpPr/>
          <p:nvPr/>
        </p:nvSpPr>
        <p:spPr>
          <a:xfrm>
            <a:off x="4585226" y="4252351"/>
            <a:ext cx="709017" cy="372658"/>
          </a:xfrm>
          <a:prstGeom prst="rect">
            <a:avLst/>
          </a:prstGeom>
          <a:noFill/>
          <a:ln/>
        </p:spPr>
        <p:txBody>
          <a:bodyPr wrap="square" lIns="0" tIns="0" rIns="0" bIns="0" rtlCol="0" anchor="t">
            <a:noAutofit/>
          </a:bodyPr>
          <a:lstStyle/>
          <a:p>
            <a:pPr marL="0" indent="0" algn="ctr">
              <a:lnSpc>
                <a:spcPct val="104000"/>
              </a:lnSpc>
              <a:buNone/>
            </a:pPr>
            <a:r>
              <a:rPr lang="zh-CN" altLang="en-US" sz="1200" b="1" dirty="0">
                <a:solidFill>
                  <a:srgbClr val="FFFF00"/>
                </a:solidFill>
                <a:latin typeface="Nunito Sans Bold" pitchFamily="34" charset="0"/>
                <a:ea typeface="Nunito Sans Bold" pitchFamily="34" charset="-122"/>
                <a:cs typeface="Nunito Sans Bold" pitchFamily="34" charset="-120"/>
              </a:rPr>
              <a:t>沖洗液併入廢液桶</a:t>
            </a:r>
            <a:endParaRPr lang="zh-CN" sz="1200" dirty="0">
              <a:solidFill>
                <a:srgbClr val="FFFF00"/>
              </a:solidFill>
            </a:endParaRPr>
          </a:p>
        </p:txBody>
      </p:sp>
      <p:sp>
        <p:nvSpPr>
          <p:cNvPr id="8" name="Text 5"/>
          <p:cNvSpPr/>
          <p:nvPr/>
        </p:nvSpPr>
        <p:spPr>
          <a:xfrm>
            <a:off x="3764989" y="4315040"/>
            <a:ext cx="650841" cy="125379"/>
          </a:xfrm>
          <a:prstGeom prst="rect">
            <a:avLst/>
          </a:prstGeom>
          <a:noFill/>
          <a:ln/>
        </p:spPr>
        <p:txBody>
          <a:bodyPr wrap="none" lIns="0" tIns="0" rIns="0" bIns="0" rtlCol="0" anchor="t"/>
          <a:lstStyle/>
          <a:p>
            <a:pPr marL="0" indent="0" algn="ctr">
              <a:lnSpc>
                <a:spcPct val="104000"/>
              </a:lnSpc>
              <a:buNone/>
            </a:pPr>
            <a:r>
              <a:rPr lang="zh-CN" altLang="en-US" sz="1200" b="1" dirty="0">
                <a:solidFill>
                  <a:srgbClr val="FFFF00"/>
                </a:solidFill>
                <a:latin typeface="Nunito Sans Bold" pitchFamily="34" charset="0"/>
                <a:ea typeface="Nunito Sans Bold" pitchFamily="34" charset="-122"/>
                <a:cs typeface="Nunito Sans Bold" pitchFamily="34" charset="-120"/>
              </a:rPr>
              <a:t>第三次沖洗</a:t>
            </a:r>
            <a:endParaRPr lang="zh-CN" sz="1200" dirty="0">
              <a:solidFill>
                <a:srgbClr val="FFFF00"/>
              </a:solidFill>
            </a:endParaRPr>
          </a:p>
        </p:txBody>
      </p:sp>
      <p:sp>
        <p:nvSpPr>
          <p:cNvPr id="9" name="Text 6"/>
          <p:cNvSpPr/>
          <p:nvPr/>
        </p:nvSpPr>
        <p:spPr>
          <a:xfrm>
            <a:off x="2949210" y="4315040"/>
            <a:ext cx="650840" cy="125379"/>
          </a:xfrm>
          <a:prstGeom prst="rect">
            <a:avLst/>
          </a:prstGeom>
          <a:noFill/>
          <a:ln/>
        </p:spPr>
        <p:txBody>
          <a:bodyPr wrap="none" lIns="0" tIns="0" rIns="0" bIns="0" rtlCol="0" anchor="t"/>
          <a:lstStyle/>
          <a:p>
            <a:pPr marL="0" indent="0" algn="ctr">
              <a:lnSpc>
                <a:spcPct val="104000"/>
              </a:lnSpc>
              <a:buNone/>
            </a:pPr>
            <a:r>
              <a:rPr lang="zh-CN" altLang="en-US" sz="1200" b="1" dirty="0">
                <a:solidFill>
                  <a:srgbClr val="FFFF00"/>
                </a:solidFill>
                <a:latin typeface="Nunito Sans Bold" pitchFamily="34" charset="0"/>
                <a:ea typeface="Nunito Sans Bold" pitchFamily="34" charset="-122"/>
                <a:cs typeface="Nunito Sans Bold" pitchFamily="34" charset="-120"/>
              </a:rPr>
              <a:t>第二次沖洗</a:t>
            </a:r>
            <a:endParaRPr lang="zh-CN" sz="1200" dirty="0">
              <a:solidFill>
                <a:srgbClr val="FFFF00"/>
              </a:solidFill>
            </a:endParaRPr>
          </a:p>
        </p:txBody>
      </p:sp>
      <p:sp>
        <p:nvSpPr>
          <p:cNvPr id="10" name="Text 7"/>
          <p:cNvSpPr/>
          <p:nvPr/>
        </p:nvSpPr>
        <p:spPr>
          <a:xfrm>
            <a:off x="2133431" y="4315040"/>
            <a:ext cx="650840" cy="125379"/>
          </a:xfrm>
          <a:prstGeom prst="rect">
            <a:avLst/>
          </a:prstGeom>
          <a:noFill/>
          <a:ln/>
        </p:spPr>
        <p:txBody>
          <a:bodyPr wrap="none" lIns="0" tIns="0" rIns="0" bIns="0" rtlCol="0" anchor="t"/>
          <a:lstStyle/>
          <a:p>
            <a:pPr marL="0" indent="0" algn="ctr">
              <a:lnSpc>
                <a:spcPct val="104000"/>
              </a:lnSpc>
              <a:buNone/>
            </a:pPr>
            <a:r>
              <a:rPr lang="zh-CN" altLang="en-US" sz="1200" b="1" dirty="0">
                <a:solidFill>
                  <a:srgbClr val="FFFF00"/>
                </a:solidFill>
                <a:latin typeface="Nunito Sans Bold" pitchFamily="34" charset="0"/>
                <a:ea typeface="Nunito Sans Bold" pitchFamily="34" charset="-122"/>
                <a:cs typeface="Nunito Sans Bold" pitchFamily="34" charset="-120"/>
              </a:rPr>
              <a:t>第一次沖洗</a:t>
            </a:r>
            <a:endParaRPr lang="zh-CN" sz="1200" dirty="0">
              <a:solidFill>
                <a:srgbClr val="FFFF00"/>
              </a:solidFill>
            </a:endParaRPr>
          </a:p>
        </p:txBody>
      </p:sp>
      <p:sp>
        <p:nvSpPr>
          <p:cNvPr id="11" name="Text 8"/>
          <p:cNvSpPr/>
          <p:nvPr/>
        </p:nvSpPr>
        <p:spPr>
          <a:xfrm>
            <a:off x="1299820" y="4315040"/>
            <a:ext cx="650840" cy="125379"/>
          </a:xfrm>
          <a:prstGeom prst="rect">
            <a:avLst/>
          </a:prstGeom>
          <a:noFill/>
          <a:ln/>
        </p:spPr>
        <p:txBody>
          <a:bodyPr wrap="none" lIns="0" tIns="0" rIns="0" bIns="0" rtlCol="0" anchor="t"/>
          <a:lstStyle/>
          <a:p>
            <a:pPr marL="0" indent="0" algn="ctr">
              <a:lnSpc>
                <a:spcPct val="104000"/>
              </a:lnSpc>
              <a:buNone/>
            </a:pPr>
            <a:r>
              <a:rPr lang="zh-CN" altLang="en-US" sz="1200" b="1" dirty="0">
                <a:solidFill>
                  <a:srgbClr val="FFFF00"/>
                </a:solidFill>
                <a:latin typeface="Nunito Sans Bold" pitchFamily="34" charset="0"/>
                <a:ea typeface="Nunito Sans Bold" pitchFamily="34" charset="-122"/>
                <a:cs typeface="Nunito Sans Bold" pitchFamily="34" charset="-120"/>
              </a:rPr>
              <a:t>殘液排空</a:t>
            </a:r>
            <a:endParaRPr lang="zh-CN" sz="1200" dirty="0">
              <a:solidFill>
                <a:srgbClr val="FFFF00"/>
              </a:solidFill>
            </a:endParaRPr>
          </a:p>
        </p:txBody>
      </p:sp>
      <p:sp>
        <p:nvSpPr>
          <p:cNvPr id="12" name="Shape 9"/>
          <p:cNvSpPr/>
          <p:nvPr/>
        </p:nvSpPr>
        <p:spPr>
          <a:xfrm>
            <a:off x="717830" y="4900116"/>
            <a:ext cx="5076797" cy="1001911"/>
          </a:xfrm>
          <a:prstGeom prst="roundRect">
            <a:avLst>
              <a:gd name="adj" fmla="val 8419"/>
            </a:avLst>
          </a:prstGeom>
          <a:solidFill>
            <a:srgbClr val="FCF2B5"/>
          </a:solidFill>
          <a:ln/>
        </p:spPr>
      </p:sp>
      <p:pic>
        <p:nvPicPr>
          <p:cNvPr id="13" name="Image 1" descr="preencoded.png"/>
          <p:cNvPicPr>
            <a:picLocks noChangeAspect="1"/>
          </p:cNvPicPr>
          <p:nvPr/>
        </p:nvPicPr>
        <p:blipFill>
          <a:blip r:embed="rId4"/>
          <a:stretch>
            <a:fillRect/>
          </a:stretch>
        </p:blipFill>
        <p:spPr>
          <a:xfrm>
            <a:off x="918643" y="5184973"/>
            <a:ext cx="251017" cy="200819"/>
          </a:xfrm>
          <a:prstGeom prst="rect">
            <a:avLst/>
          </a:prstGeom>
        </p:spPr>
      </p:pic>
      <p:sp>
        <p:nvSpPr>
          <p:cNvPr id="14" name="Text 10"/>
          <p:cNvSpPr/>
          <p:nvPr/>
        </p:nvSpPr>
        <p:spPr>
          <a:xfrm>
            <a:off x="1370474" y="5103912"/>
            <a:ext cx="4223339" cy="594320"/>
          </a:xfrm>
          <a:prstGeom prst="rect">
            <a:avLst/>
          </a:prstGeom>
          <a:noFill/>
          <a:ln/>
        </p:spPr>
        <p:txBody>
          <a:bodyPr wrap="square" lIns="0" tIns="0" rIns="0" bIns="0" rtlCol="0" anchor="t">
            <a:normAutofit/>
          </a:bodyPr>
          <a:lstStyle/>
          <a:p>
            <a:pPr marL="0" indent="0" algn="l">
              <a:lnSpc>
                <a:spcPct val="123000"/>
              </a:lnSpc>
              <a:buNone/>
            </a:pPr>
            <a:r>
              <a:rPr lang="zh-CN" altLang="en-US" sz="1550" dirty="0">
                <a:solidFill>
                  <a:srgbClr val="000000"/>
                </a:solidFill>
                <a:latin typeface="Nunito Sans" pitchFamily="34" charset="0"/>
                <a:ea typeface="Nunito Sans" pitchFamily="34" charset="-122"/>
                <a:cs typeface="Nunito Sans" pitchFamily="34" charset="-120"/>
              </a:rPr>
              <a:t>注意：沖洗液仍屬化學廢液，不得直接排放至水槽，須併入廢液桶統一處理。</a:t>
            </a:r>
            <a:endParaRPr lang="zh-CN" sz="1550" dirty="0"/>
          </a:p>
        </p:txBody>
      </p:sp>
      <p:sp>
        <p:nvSpPr>
          <p:cNvPr id="15" name="Text 11"/>
          <p:cNvSpPr/>
          <p:nvPr/>
        </p:nvSpPr>
        <p:spPr>
          <a:xfrm>
            <a:off x="6347162" y="1818184"/>
            <a:ext cx="3119955" cy="313730"/>
          </a:xfrm>
          <a:prstGeom prst="rect">
            <a:avLst/>
          </a:prstGeom>
          <a:noFill/>
          <a:ln/>
        </p:spPr>
        <p:txBody>
          <a:bodyPr wrap="none" lIns="0" tIns="0" rIns="0" bIns="0" rtlCol="0" anchor="t"/>
          <a:lstStyle/>
          <a:p>
            <a:pPr marL="0" indent="0" algn="l">
              <a:lnSpc>
                <a:spcPct val="104000"/>
              </a:lnSpc>
              <a:buNone/>
            </a:pPr>
            <a:r>
              <a:rPr lang="zh-CN" altLang="en-US" sz="1950" b="1" dirty="0">
                <a:solidFill>
                  <a:srgbClr val="000000"/>
                </a:solidFill>
                <a:latin typeface="Nunito Sans Bold" pitchFamily="34" charset="0"/>
                <a:ea typeface="Nunito Sans Bold" pitchFamily="34" charset="-122"/>
                <a:cs typeface="Nunito Sans Bold" pitchFamily="34" charset="-120"/>
              </a:rPr>
              <a:t>空藥瓶處理規定</a:t>
            </a:r>
            <a:endParaRPr lang="zh-CN" sz="1950" dirty="0"/>
          </a:p>
        </p:txBody>
      </p:sp>
      <p:sp>
        <p:nvSpPr>
          <p:cNvPr id="16" name="Text 12"/>
          <p:cNvSpPr/>
          <p:nvPr/>
        </p:nvSpPr>
        <p:spPr>
          <a:xfrm>
            <a:off x="6347162" y="2302570"/>
            <a:ext cx="5798893" cy="297160"/>
          </a:xfrm>
          <a:prstGeom prst="rect">
            <a:avLst/>
          </a:prstGeom>
          <a:noFill/>
          <a:ln/>
        </p:spPr>
        <p:txBody>
          <a:bodyPr wrap="none" lIns="0" tIns="0" rIns="0" bIns="0" rtlCol="0" anchor="t"/>
          <a:lstStyle/>
          <a:p>
            <a:pPr marL="0" indent="0" algn="l">
              <a:lnSpc>
                <a:spcPct val="123000"/>
              </a:lnSpc>
              <a:buNone/>
            </a:pPr>
            <a:r>
              <a:rPr lang="zh-CN" altLang="en-US" sz="1550" dirty="0">
                <a:solidFill>
                  <a:srgbClr val="004600"/>
                </a:solidFill>
                <a:latin typeface="Nunito Sans" pitchFamily="34" charset="0"/>
                <a:ea typeface="Nunito Sans" pitchFamily="34" charset="-122"/>
                <a:cs typeface="Nunito Sans" pitchFamily="34" charset="-120"/>
              </a:rPr>
              <a:t>空藥瓶並非一般垃圾，須依規定處理後方可回收：</a:t>
            </a:r>
            <a:endParaRPr lang="zh-CN" sz="1550" dirty="0"/>
          </a:p>
        </p:txBody>
      </p:sp>
      <p:sp>
        <p:nvSpPr>
          <p:cNvPr id="17" name="Text 13"/>
          <p:cNvSpPr/>
          <p:nvPr/>
        </p:nvSpPr>
        <p:spPr>
          <a:xfrm>
            <a:off x="6347162" y="2753320"/>
            <a:ext cx="5798893" cy="297160"/>
          </a:xfrm>
          <a:prstGeom prst="rect">
            <a:avLst/>
          </a:prstGeom>
          <a:noFill/>
          <a:ln/>
        </p:spPr>
        <p:txBody>
          <a:bodyPr wrap="none" lIns="0" tIns="0" rIns="0" bIns="0" rtlCol="0" anchor="t"/>
          <a:lstStyle/>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確認容器已完全排空</a:t>
            </a:r>
            <a:endParaRPr lang="zh-CN" sz="1550" dirty="0"/>
          </a:p>
        </p:txBody>
      </p:sp>
      <p:sp>
        <p:nvSpPr>
          <p:cNvPr id="18" name="Shape 14"/>
          <p:cNvSpPr/>
          <p:nvPr/>
        </p:nvSpPr>
        <p:spPr>
          <a:xfrm>
            <a:off x="6347162" y="2801441"/>
            <a:ext cx="200814" cy="200819"/>
          </a:xfrm>
          <a:prstGeom prst="roundRect">
            <a:avLst>
              <a:gd name="adj" fmla="val 42004"/>
            </a:avLst>
          </a:prstGeom>
          <a:solidFill>
            <a:srgbClr val="567656"/>
          </a:solidFill>
          <a:ln w="19050">
            <a:solidFill>
              <a:srgbClr val="567656"/>
            </a:solidFill>
            <a:prstDash val="solid"/>
          </a:ln>
        </p:spPr>
      </p:sp>
      <p:pic>
        <p:nvPicPr>
          <p:cNvPr id="19" name="Image 2" descr="preencoded.png"/>
          <p:cNvPicPr>
            <a:picLocks noChangeAspect="1"/>
          </p:cNvPicPr>
          <p:nvPr/>
        </p:nvPicPr>
        <p:blipFill>
          <a:blip r:embed="rId5"/>
          <a:stretch>
            <a:fillRect/>
          </a:stretch>
        </p:blipFill>
        <p:spPr>
          <a:xfrm>
            <a:off x="6387345" y="2851646"/>
            <a:ext cx="120449" cy="100310"/>
          </a:xfrm>
          <a:prstGeom prst="rect">
            <a:avLst/>
          </a:prstGeom>
        </p:spPr>
      </p:pic>
      <p:sp>
        <p:nvSpPr>
          <p:cNvPr id="20" name="Text 15"/>
          <p:cNvSpPr/>
          <p:nvPr/>
        </p:nvSpPr>
        <p:spPr>
          <a:xfrm>
            <a:off x="6347162" y="3110210"/>
            <a:ext cx="5798893" cy="297160"/>
          </a:xfrm>
          <a:prstGeom prst="rect">
            <a:avLst/>
          </a:prstGeom>
          <a:noFill/>
          <a:ln/>
        </p:spPr>
        <p:txBody>
          <a:bodyPr wrap="none" lIns="0" tIns="0" rIns="0" bIns="0" rtlCol="0" anchor="t"/>
          <a:lstStyle/>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確認標籤完整清晰</a:t>
            </a:r>
            <a:endParaRPr lang="zh-CN" sz="1550" dirty="0"/>
          </a:p>
        </p:txBody>
      </p:sp>
      <p:sp>
        <p:nvSpPr>
          <p:cNvPr id="21" name="Shape 16"/>
          <p:cNvSpPr/>
          <p:nvPr/>
        </p:nvSpPr>
        <p:spPr>
          <a:xfrm>
            <a:off x="6347162" y="3158331"/>
            <a:ext cx="200814" cy="200819"/>
          </a:xfrm>
          <a:prstGeom prst="roundRect">
            <a:avLst>
              <a:gd name="adj" fmla="val 42004"/>
            </a:avLst>
          </a:prstGeom>
          <a:solidFill>
            <a:srgbClr val="567656"/>
          </a:solidFill>
          <a:ln w="19050">
            <a:solidFill>
              <a:srgbClr val="567656"/>
            </a:solidFill>
            <a:prstDash val="solid"/>
          </a:ln>
        </p:spPr>
      </p:sp>
      <p:pic>
        <p:nvPicPr>
          <p:cNvPr id="22" name="Image 3" descr="preencoded.png"/>
          <p:cNvPicPr>
            <a:picLocks noChangeAspect="1"/>
          </p:cNvPicPr>
          <p:nvPr/>
        </p:nvPicPr>
        <p:blipFill>
          <a:blip r:embed="rId5"/>
          <a:stretch>
            <a:fillRect/>
          </a:stretch>
        </p:blipFill>
        <p:spPr>
          <a:xfrm>
            <a:off x="6387345" y="3208536"/>
            <a:ext cx="120449" cy="100310"/>
          </a:xfrm>
          <a:prstGeom prst="rect">
            <a:avLst/>
          </a:prstGeom>
        </p:spPr>
      </p:pic>
      <p:sp>
        <p:nvSpPr>
          <p:cNvPr id="23" name="Text 17"/>
          <p:cNvSpPr/>
          <p:nvPr/>
        </p:nvSpPr>
        <p:spPr>
          <a:xfrm>
            <a:off x="6347162" y="3467100"/>
            <a:ext cx="5798893" cy="297160"/>
          </a:xfrm>
          <a:prstGeom prst="rect">
            <a:avLst/>
          </a:prstGeom>
          <a:noFill/>
          <a:ln/>
        </p:spPr>
        <p:txBody>
          <a:bodyPr wrap="none" lIns="0" tIns="0" rIns="0" bIns="0" rtlCol="0" anchor="t"/>
          <a:lstStyle/>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完成三次沖洗去除污染</a:t>
            </a:r>
            <a:endParaRPr lang="zh-CN" sz="1550" dirty="0"/>
          </a:p>
        </p:txBody>
      </p:sp>
      <p:sp>
        <p:nvSpPr>
          <p:cNvPr id="24" name="Shape 18"/>
          <p:cNvSpPr/>
          <p:nvPr/>
        </p:nvSpPr>
        <p:spPr>
          <a:xfrm>
            <a:off x="6347162" y="3515221"/>
            <a:ext cx="200814" cy="200819"/>
          </a:xfrm>
          <a:prstGeom prst="roundRect">
            <a:avLst>
              <a:gd name="adj" fmla="val 42004"/>
            </a:avLst>
          </a:prstGeom>
          <a:solidFill>
            <a:srgbClr val="567656"/>
          </a:solidFill>
          <a:ln w="19050">
            <a:solidFill>
              <a:srgbClr val="567656"/>
            </a:solidFill>
            <a:prstDash val="solid"/>
          </a:ln>
        </p:spPr>
      </p:sp>
      <p:pic>
        <p:nvPicPr>
          <p:cNvPr id="25" name="Image 4" descr="preencoded.png"/>
          <p:cNvPicPr>
            <a:picLocks noChangeAspect="1"/>
          </p:cNvPicPr>
          <p:nvPr/>
        </p:nvPicPr>
        <p:blipFill>
          <a:blip r:embed="rId5"/>
          <a:stretch>
            <a:fillRect/>
          </a:stretch>
        </p:blipFill>
        <p:spPr>
          <a:xfrm>
            <a:off x="6387345" y="3565426"/>
            <a:ext cx="120449" cy="100310"/>
          </a:xfrm>
          <a:prstGeom prst="rect">
            <a:avLst/>
          </a:prstGeom>
        </p:spPr>
      </p:pic>
      <p:sp>
        <p:nvSpPr>
          <p:cNvPr id="26" name="Text 19"/>
          <p:cNvSpPr/>
          <p:nvPr/>
        </p:nvSpPr>
        <p:spPr>
          <a:xfrm>
            <a:off x="6347162" y="3823990"/>
            <a:ext cx="5798893" cy="297160"/>
          </a:xfrm>
          <a:prstGeom prst="rect">
            <a:avLst/>
          </a:prstGeom>
          <a:noFill/>
          <a:ln/>
        </p:spPr>
        <p:txBody>
          <a:bodyPr wrap="none" lIns="0" tIns="0" rIns="0" bIns="0" rtlCol="0" anchor="t"/>
          <a:lstStyle/>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依材質分類回收（玻璃/塑膠）</a:t>
            </a:r>
            <a:endParaRPr lang="zh-CN" sz="1550" dirty="0"/>
          </a:p>
        </p:txBody>
      </p:sp>
      <p:sp>
        <p:nvSpPr>
          <p:cNvPr id="27" name="Shape 20"/>
          <p:cNvSpPr/>
          <p:nvPr/>
        </p:nvSpPr>
        <p:spPr>
          <a:xfrm>
            <a:off x="6347162" y="3872111"/>
            <a:ext cx="200814" cy="200819"/>
          </a:xfrm>
          <a:prstGeom prst="roundRect">
            <a:avLst>
              <a:gd name="adj" fmla="val 42004"/>
            </a:avLst>
          </a:prstGeom>
          <a:solidFill>
            <a:srgbClr val="567656"/>
          </a:solidFill>
          <a:ln w="19050">
            <a:solidFill>
              <a:srgbClr val="567656"/>
            </a:solidFill>
            <a:prstDash val="solid"/>
          </a:ln>
        </p:spPr>
      </p:sp>
      <p:pic>
        <p:nvPicPr>
          <p:cNvPr id="28" name="Image 5" descr="preencoded.png"/>
          <p:cNvPicPr>
            <a:picLocks noChangeAspect="1"/>
          </p:cNvPicPr>
          <p:nvPr/>
        </p:nvPicPr>
        <p:blipFill>
          <a:blip r:embed="rId5"/>
          <a:stretch>
            <a:fillRect/>
          </a:stretch>
        </p:blipFill>
        <p:spPr>
          <a:xfrm>
            <a:off x="6387345" y="3922316"/>
            <a:ext cx="120449" cy="100310"/>
          </a:xfrm>
          <a:prstGeom prst="rect">
            <a:avLst/>
          </a:prstGeom>
        </p:spPr>
      </p:pic>
      <p:sp>
        <p:nvSpPr>
          <p:cNvPr id="29" name="Text 21"/>
          <p:cNvSpPr/>
          <p:nvPr/>
        </p:nvSpPr>
        <p:spPr>
          <a:xfrm>
            <a:off x="6347162" y="4274741"/>
            <a:ext cx="5798893" cy="297160"/>
          </a:xfrm>
          <a:prstGeom prst="rect">
            <a:avLst/>
          </a:prstGeom>
          <a:noFill/>
          <a:ln/>
        </p:spPr>
        <p:txBody>
          <a:bodyPr wrap="none" lIns="0" tIns="0" rIns="0" bIns="0" rtlCol="0" anchor="t"/>
          <a:lstStyle/>
          <a:p>
            <a:pPr marL="0" indent="0" algn="l">
              <a:lnSpc>
                <a:spcPct val="123000"/>
              </a:lnSpc>
              <a:buNone/>
            </a:pPr>
            <a:r>
              <a:rPr lang="zh-CN" altLang="en-US" sz="1550" dirty="0">
                <a:solidFill>
                  <a:srgbClr val="004600"/>
                </a:solidFill>
                <a:latin typeface="Nunito Sans" pitchFamily="34" charset="0"/>
                <a:ea typeface="Nunito Sans" pitchFamily="34" charset="-122"/>
                <a:cs typeface="Nunito Sans" pitchFamily="34" charset="-120"/>
              </a:rPr>
              <a:t>嚴禁事項：</a:t>
            </a:r>
            <a:endParaRPr lang="zh-CN" sz="1550" dirty="0"/>
          </a:p>
        </p:txBody>
      </p:sp>
      <p:sp>
        <p:nvSpPr>
          <p:cNvPr id="30" name="Text 22"/>
          <p:cNvSpPr/>
          <p:nvPr/>
        </p:nvSpPr>
        <p:spPr>
          <a:xfrm>
            <a:off x="6347162" y="4725491"/>
            <a:ext cx="5189308" cy="1010940"/>
          </a:xfrm>
          <a:prstGeom prst="rect">
            <a:avLst/>
          </a:prstGeom>
          <a:noFill/>
          <a:ln/>
        </p:spPr>
        <p:txBody>
          <a:bodyPr wrap="square" lIns="0" tIns="0" rIns="0" bIns="0" rtlCol="0" anchor="t">
            <a:normAutofit/>
          </a:bodyPr>
          <a:lstStyle/>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 任意棄置於一般垃圾桶</a:t>
            </a:r>
            <a:endParaRPr lang="zh-CN" sz="1550" dirty="0"/>
          </a:p>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 混入一般廢棄物</a:t>
            </a:r>
            <a:endParaRPr lang="zh-CN" sz="1550" dirty="0"/>
          </a:p>
          <a:p>
            <a:pPr marL="342900" indent="-342900" algn="l">
              <a:lnSpc>
                <a:spcPct val="123000"/>
              </a:lnSpc>
              <a:buSzPct val="100000"/>
              <a:buChar char="•"/>
            </a:pPr>
            <a:r>
              <a:rPr lang="zh-CN" altLang="en-US" sz="1550" dirty="0">
                <a:solidFill>
                  <a:srgbClr val="004600"/>
                </a:solidFill>
                <a:latin typeface="Nunito Sans" pitchFamily="34" charset="0"/>
                <a:ea typeface="Nunito Sans" pitchFamily="34" charset="-122"/>
                <a:cs typeface="Nunito Sans" pitchFamily="34" charset="-120"/>
              </a:rPr>
              <a:t>✘ 殘留化學品未處理即丟棄</a:t>
            </a:r>
            <a:endParaRPr lang="zh-CN" sz="15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274EBAB0-C03B-44EE-B96D-1466966E2963}"/>
              </a:ext>
            </a:extLst>
          </p:cNvPr>
          <p:cNvPicPr>
            <a:picLocks noChangeAspect="1"/>
          </p:cNvPicPr>
          <p:nvPr/>
        </p:nvPicPr>
        <p:blipFill>
          <a:blip r:embed="rId2"/>
          <a:stretch>
            <a:fillRect/>
          </a:stretch>
        </p:blipFill>
        <p:spPr>
          <a:xfrm>
            <a:off x="234122" y="2121328"/>
            <a:ext cx="5979109" cy="3799375"/>
          </a:xfrm>
          <a:prstGeom prst="rect">
            <a:avLst/>
          </a:prstGeom>
        </p:spPr>
      </p:pic>
      <p:pic>
        <p:nvPicPr>
          <p:cNvPr id="5" name="圖片 4">
            <a:extLst>
              <a:ext uri="{FF2B5EF4-FFF2-40B4-BE49-F238E27FC236}">
                <a16:creationId xmlns:a16="http://schemas.microsoft.com/office/drawing/2014/main" id="{390D56C6-C7F4-4979-AC2B-C0709D2D7788}"/>
              </a:ext>
            </a:extLst>
          </p:cNvPr>
          <p:cNvPicPr>
            <a:picLocks noChangeAspect="1"/>
          </p:cNvPicPr>
          <p:nvPr/>
        </p:nvPicPr>
        <p:blipFill>
          <a:blip r:embed="rId3"/>
          <a:stretch>
            <a:fillRect/>
          </a:stretch>
        </p:blipFill>
        <p:spPr>
          <a:xfrm>
            <a:off x="6534938" y="2121328"/>
            <a:ext cx="5657062" cy="4243754"/>
          </a:xfrm>
          <a:prstGeom prst="rect">
            <a:avLst/>
          </a:prstGeom>
        </p:spPr>
      </p:pic>
      <p:sp>
        <p:nvSpPr>
          <p:cNvPr id="6" name="標題 1">
            <a:extLst>
              <a:ext uri="{FF2B5EF4-FFF2-40B4-BE49-F238E27FC236}">
                <a16:creationId xmlns:a16="http://schemas.microsoft.com/office/drawing/2014/main" id="{1CE3F31C-2D3F-4FF3-B0B5-AC9310848823}"/>
              </a:ext>
            </a:extLst>
          </p:cNvPr>
          <p:cNvSpPr txBox="1">
            <a:spLocks/>
          </p:cNvSpPr>
          <p:nvPr/>
        </p:nvSpPr>
        <p:spPr>
          <a:xfrm>
            <a:off x="867337" y="211809"/>
            <a:ext cx="7866355" cy="1450975"/>
          </a:xfrm>
          <a:prstGeom prst="rect">
            <a:avLst/>
          </a:prstGeom>
        </p:spPr>
        <p:txBody>
          <a:bodyPr vert="horz" lIns="91440" tIns="45720" rIns="91440" bIns="45720" rtlCol="0" anchor="b">
            <a:normAutofit fontScale="92500"/>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r>
              <a:rPr lang="zh-TW" altLang="en-US" sz="3600" b="1" dirty="0">
                <a:solidFill>
                  <a:srgbClr val="0070C0"/>
                </a:solidFill>
              </a:rPr>
              <a:t>報廢藥品</a:t>
            </a:r>
            <a:endParaRPr lang="en-US" altLang="zh-TW" sz="3600" b="1" dirty="0">
              <a:solidFill>
                <a:srgbClr val="0070C0"/>
              </a:solidFill>
            </a:endParaRPr>
          </a:p>
          <a:p>
            <a:r>
              <a:rPr lang="zh-TW" altLang="en-US" sz="3600" b="1" dirty="0">
                <a:solidFill>
                  <a:srgbClr val="0070C0"/>
                </a:solidFill>
              </a:rPr>
              <a:t>分類 </a:t>
            </a:r>
            <a:r>
              <a:rPr lang="en-US" altLang="zh-TW" sz="3600" b="1" dirty="0">
                <a:solidFill>
                  <a:srgbClr val="0070C0"/>
                </a:solidFill>
              </a:rPr>
              <a:t>:</a:t>
            </a:r>
            <a:r>
              <a:rPr lang="zh-TW" altLang="en-US" sz="3600" b="1" dirty="0">
                <a:solidFill>
                  <a:srgbClr val="0070C0"/>
                </a:solidFill>
              </a:rPr>
              <a:t> 固體</a:t>
            </a:r>
            <a:r>
              <a:rPr lang="en-US" altLang="zh-TW" sz="3600" b="1" dirty="0">
                <a:solidFill>
                  <a:srgbClr val="0070C0"/>
                </a:solidFill>
              </a:rPr>
              <a:t>/</a:t>
            </a:r>
            <a:r>
              <a:rPr lang="zh-TW" altLang="en-US" sz="3600" b="1" dirty="0">
                <a:solidFill>
                  <a:srgbClr val="0070C0"/>
                </a:solidFill>
              </a:rPr>
              <a:t>液體，</a:t>
            </a:r>
            <a:r>
              <a:rPr lang="zh-TW" altLang="en-US" sz="3600" b="1" dirty="0">
                <a:solidFill>
                  <a:srgbClr val="FF0000"/>
                </a:solidFill>
              </a:rPr>
              <a:t>分別裝箱</a:t>
            </a:r>
            <a:endParaRPr lang="en-US" altLang="zh-TW" sz="3600" b="1" dirty="0">
              <a:solidFill>
                <a:srgbClr val="FF0000"/>
              </a:solidFill>
            </a:endParaRPr>
          </a:p>
          <a:p>
            <a:r>
              <a:rPr lang="zh-TW" altLang="en-US" sz="3600" b="1" dirty="0">
                <a:solidFill>
                  <a:srgbClr val="FF0000"/>
                </a:solidFill>
              </a:rPr>
              <a:t>張貼各箱內容物明細、稱重</a:t>
            </a:r>
            <a:r>
              <a:rPr lang="zh-TW" altLang="en-US" sz="3600" b="1" dirty="0">
                <a:solidFill>
                  <a:srgbClr val="0070C0"/>
                </a:solidFill>
              </a:rPr>
              <a:t>、通知環安室</a:t>
            </a:r>
            <a:endParaRPr lang="en-US" altLang="zh-TW" sz="3600" b="1" dirty="0">
              <a:solidFill>
                <a:srgbClr val="0070C0"/>
              </a:solidFill>
            </a:endParaRPr>
          </a:p>
        </p:txBody>
      </p:sp>
    </p:spTree>
    <p:extLst>
      <p:ext uri="{BB962C8B-B14F-4D97-AF65-F5344CB8AC3E}">
        <p14:creationId xmlns:p14="http://schemas.microsoft.com/office/powerpoint/2010/main" val="2617693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5E77A31D-8D1D-6A29-A81A-47E7CC497382}"/>
              </a:ext>
            </a:extLst>
          </p:cNvPr>
          <p:cNvPicPr>
            <a:picLocks noChangeAspect="1"/>
          </p:cNvPicPr>
          <p:nvPr/>
        </p:nvPicPr>
        <p:blipFill>
          <a:blip r:embed="rId2"/>
          <a:stretch>
            <a:fillRect/>
          </a:stretch>
        </p:blipFill>
        <p:spPr>
          <a:xfrm>
            <a:off x="-1" y="0"/>
            <a:ext cx="6331789" cy="6858000"/>
          </a:xfrm>
          <a:prstGeom prst="rect">
            <a:avLst/>
          </a:prstGeom>
        </p:spPr>
      </p:pic>
      <p:sp>
        <p:nvSpPr>
          <p:cNvPr id="4" name="Rectangle 3">
            <a:extLst>
              <a:ext uri="{FF2B5EF4-FFF2-40B4-BE49-F238E27FC236}">
                <a16:creationId xmlns:a16="http://schemas.microsoft.com/office/drawing/2014/main" id="{D2E3DE27-FF3B-6AB8-FA32-E9CDFE1F8DD1}"/>
              </a:ext>
            </a:extLst>
          </p:cNvPr>
          <p:cNvSpPr txBox="1">
            <a:spLocks noRot="1" noChangeArrowheads="1"/>
          </p:cNvSpPr>
          <p:nvPr/>
        </p:nvSpPr>
        <p:spPr bwMode="auto">
          <a:xfrm>
            <a:off x="6331788" y="710959"/>
            <a:ext cx="5650302" cy="6216052"/>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lvl1pPr marL="342900" indent="-342900" algn="l" rtl="0" eaLnBrk="0" fontAlgn="base" hangingPunct="0">
              <a:spcBef>
                <a:spcPct val="20000"/>
              </a:spcBef>
              <a:spcAft>
                <a:spcPct val="0"/>
              </a:spcAft>
              <a:buChar char="•"/>
              <a:defRPr kumimoji="1"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b="1">
                <a:solidFill>
                  <a:schemeClr val="tx1"/>
                </a:solidFill>
                <a:latin typeface="+mn-lt"/>
                <a:ea typeface="+mn-ea"/>
              </a:defRPr>
            </a:lvl2pPr>
            <a:lvl3pPr marL="1143000" indent="-228600" algn="l" rtl="0" eaLnBrk="0" fontAlgn="base" hangingPunct="0">
              <a:spcBef>
                <a:spcPct val="20000"/>
              </a:spcBef>
              <a:spcAft>
                <a:spcPct val="0"/>
              </a:spcAft>
              <a:buChar char="•"/>
              <a:defRPr kumimoji="1" sz="2800" b="1">
                <a:solidFill>
                  <a:schemeClr val="tx1"/>
                </a:solidFill>
                <a:latin typeface="+mn-lt"/>
                <a:ea typeface="+mn-ea"/>
              </a:defRPr>
            </a:lvl3pPr>
            <a:lvl4pPr marL="1600200" indent="-228600" algn="l" rtl="0" eaLnBrk="0" fontAlgn="base" hangingPunct="0">
              <a:spcBef>
                <a:spcPct val="20000"/>
              </a:spcBef>
              <a:spcAft>
                <a:spcPct val="0"/>
              </a:spcAft>
              <a:buChar char="–"/>
              <a:defRPr kumimoji="1" sz="2400" b="1">
                <a:solidFill>
                  <a:schemeClr val="tx1"/>
                </a:solidFill>
                <a:latin typeface="+mn-lt"/>
                <a:ea typeface="+mn-ea"/>
              </a:defRPr>
            </a:lvl4pPr>
            <a:lvl5pPr marL="2057400" indent="-228600" algn="l" rtl="0" eaLnBrk="0" fontAlgn="base" hangingPunct="0">
              <a:spcBef>
                <a:spcPct val="20000"/>
              </a:spcBef>
              <a:spcAft>
                <a:spcPct val="0"/>
              </a:spcAft>
              <a:buChar char="»"/>
              <a:defRPr kumimoji="1" sz="2000" b="1">
                <a:solidFill>
                  <a:schemeClr val="tx1"/>
                </a:solidFill>
                <a:latin typeface="+mn-lt"/>
                <a:ea typeface="+mn-ea"/>
              </a:defRPr>
            </a:lvl5pPr>
            <a:lvl6pPr marL="2514600" indent="-228600" algn="l" rtl="0" fontAlgn="base">
              <a:spcBef>
                <a:spcPct val="20000"/>
              </a:spcBef>
              <a:spcAft>
                <a:spcPct val="0"/>
              </a:spcAft>
              <a:buChar char="»"/>
              <a:defRPr kumimoji="1" sz="2000" b="1">
                <a:solidFill>
                  <a:schemeClr val="tx1"/>
                </a:solidFill>
                <a:latin typeface="+mn-lt"/>
                <a:ea typeface="+mn-ea"/>
              </a:defRPr>
            </a:lvl6pPr>
            <a:lvl7pPr marL="2971800" indent="-228600" algn="l" rtl="0" fontAlgn="base">
              <a:spcBef>
                <a:spcPct val="20000"/>
              </a:spcBef>
              <a:spcAft>
                <a:spcPct val="0"/>
              </a:spcAft>
              <a:buChar char="»"/>
              <a:defRPr kumimoji="1" sz="2000" b="1">
                <a:solidFill>
                  <a:schemeClr val="tx1"/>
                </a:solidFill>
                <a:latin typeface="+mn-lt"/>
                <a:ea typeface="+mn-ea"/>
              </a:defRPr>
            </a:lvl7pPr>
            <a:lvl8pPr marL="3429000" indent="-228600" algn="l" rtl="0" fontAlgn="base">
              <a:spcBef>
                <a:spcPct val="20000"/>
              </a:spcBef>
              <a:spcAft>
                <a:spcPct val="0"/>
              </a:spcAft>
              <a:buChar char="»"/>
              <a:defRPr kumimoji="1" sz="2000" b="1">
                <a:solidFill>
                  <a:schemeClr val="tx1"/>
                </a:solidFill>
                <a:latin typeface="+mn-lt"/>
                <a:ea typeface="+mn-ea"/>
              </a:defRPr>
            </a:lvl8pPr>
            <a:lvl9pPr marL="3886200" indent="-228600" algn="l" rtl="0" fontAlgn="base">
              <a:spcBef>
                <a:spcPct val="20000"/>
              </a:spcBef>
              <a:spcAft>
                <a:spcPct val="0"/>
              </a:spcAft>
              <a:buChar char="»"/>
              <a:defRPr kumimoji="1" sz="2000" b="1">
                <a:solidFill>
                  <a:schemeClr val="tx1"/>
                </a:solidFill>
                <a:latin typeface="+mn-lt"/>
                <a:ea typeface="+mn-ea"/>
              </a:defRPr>
            </a:lvl9pPr>
          </a:lstStyle>
          <a:p>
            <a:pPr algn="just" eaLnBrk="1" hangingPunct="1">
              <a:lnSpc>
                <a:spcPct val="90000"/>
              </a:lnSpc>
              <a:buFont typeface="Wingdings 2" panose="05020102010507070707" pitchFamily="18" charset="2"/>
              <a:buNone/>
            </a:pPr>
            <a:r>
              <a:rPr lang="zh-TW" altLang="en-US" sz="2800" kern="0" dirty="0">
                <a:solidFill>
                  <a:srgbClr val="FF0000"/>
                </a:solidFill>
                <a:latin typeface="標楷體" panose="03000509000000000000" pitchFamily="65" charset="-120"/>
                <a:ea typeface="標楷體" panose="03000509000000000000" pitchFamily="65" charset="-120"/>
              </a:rPr>
              <a:t>化學廢棄物之危害性</a:t>
            </a:r>
            <a:endParaRPr lang="en-US" altLang="zh-TW" sz="2800" kern="0" dirty="0">
              <a:solidFill>
                <a:srgbClr val="FF0000"/>
              </a:solidFill>
              <a:latin typeface="標楷體" panose="03000509000000000000" pitchFamily="65" charset="-120"/>
              <a:ea typeface="標楷體" panose="03000509000000000000" pitchFamily="65" charset="-120"/>
            </a:endParaRPr>
          </a:p>
          <a:p>
            <a:pPr algn="just" eaLnBrk="1" hangingPunct="1">
              <a:lnSpc>
                <a:spcPct val="90000"/>
              </a:lnSpc>
              <a:buFont typeface="Wingdings 2" panose="05020102010507070707" pitchFamily="18" charset="2"/>
              <a:buNone/>
            </a:pPr>
            <a:r>
              <a:rPr lang="zh-TW" altLang="en-US" sz="2800" kern="0" dirty="0">
                <a:latin typeface="標楷體" panose="03000509000000000000" pitchFamily="65" charset="-120"/>
                <a:ea typeface="標楷體" panose="03000509000000000000" pitchFamily="65" charset="-120"/>
              </a:rPr>
              <a:t>實驗室中充滿各式各樣的化學</a:t>
            </a:r>
            <a:endParaRPr lang="en-US" altLang="zh-TW" sz="2800" kern="0" dirty="0">
              <a:latin typeface="標楷體" panose="03000509000000000000" pitchFamily="65" charset="-120"/>
              <a:ea typeface="標楷體" panose="03000509000000000000" pitchFamily="65" charset="-120"/>
            </a:endParaRPr>
          </a:p>
          <a:p>
            <a:pPr algn="just" eaLnBrk="1" hangingPunct="1">
              <a:lnSpc>
                <a:spcPct val="90000"/>
              </a:lnSpc>
              <a:buFont typeface="Wingdings 2" panose="05020102010507070707" pitchFamily="18" charset="2"/>
              <a:buNone/>
            </a:pPr>
            <a:r>
              <a:rPr lang="zh-TW" altLang="en-US" sz="2800" kern="0" dirty="0">
                <a:latin typeface="標楷體" panose="03000509000000000000" pitchFamily="65" charset="-120"/>
                <a:ea typeface="標楷體" panose="03000509000000000000" pitchFamily="65" charset="-120"/>
              </a:rPr>
              <a:t>藥品，在使用、儲存及廢棄的</a:t>
            </a:r>
            <a:endParaRPr lang="en-US" altLang="zh-TW" sz="2800" kern="0" dirty="0">
              <a:latin typeface="標楷體" panose="03000509000000000000" pitchFamily="65" charset="-120"/>
              <a:ea typeface="標楷體" panose="03000509000000000000" pitchFamily="65" charset="-120"/>
            </a:endParaRPr>
          </a:p>
          <a:p>
            <a:pPr algn="just" eaLnBrk="1" hangingPunct="1">
              <a:lnSpc>
                <a:spcPct val="90000"/>
              </a:lnSpc>
              <a:buFont typeface="Wingdings 2" panose="05020102010507070707" pitchFamily="18" charset="2"/>
              <a:buNone/>
            </a:pPr>
            <a:r>
              <a:rPr lang="zh-TW" altLang="en-US" sz="2800" kern="0" dirty="0">
                <a:latin typeface="標楷體" panose="03000509000000000000" pitchFamily="65" charset="-120"/>
                <a:ea typeface="標楷體" panose="03000509000000000000" pitchFamily="65" charset="-120"/>
              </a:rPr>
              <a:t>過程中有潛在的危害性。如下</a:t>
            </a:r>
            <a:r>
              <a:rPr lang="en-US" altLang="zh-TW" sz="2800" kern="0" dirty="0">
                <a:latin typeface="標楷體" panose="03000509000000000000" pitchFamily="65" charset="-120"/>
                <a:ea typeface="標楷體" panose="03000509000000000000" pitchFamily="65" charset="-120"/>
              </a:rPr>
              <a:t>:</a:t>
            </a:r>
            <a:endParaRPr lang="zh-TW" altLang="en-US" sz="2800" kern="0" dirty="0">
              <a:latin typeface="標楷體" panose="03000509000000000000" pitchFamily="65" charset="-120"/>
              <a:ea typeface="標楷體" panose="03000509000000000000" pitchFamily="65" charset="-120"/>
            </a:endParaRPr>
          </a:p>
          <a:p>
            <a:pPr eaLnBrk="1" hangingPunct="1">
              <a:lnSpc>
                <a:spcPct val="90000"/>
              </a:lnSpc>
            </a:pPr>
            <a:r>
              <a:rPr lang="zh-TW" altLang="en-US" sz="2800" kern="0" dirty="0">
                <a:solidFill>
                  <a:srgbClr val="0000FF"/>
                </a:solidFill>
                <a:latin typeface="標楷體" panose="03000509000000000000" pitchFamily="65" charset="-120"/>
                <a:ea typeface="標楷體" panose="03000509000000000000" pitchFamily="65" charset="-120"/>
              </a:rPr>
              <a:t>劇烈反應、發熱、產生毒性氣體</a:t>
            </a:r>
          </a:p>
          <a:p>
            <a:pPr eaLnBrk="1" hangingPunct="1">
              <a:lnSpc>
                <a:spcPct val="90000"/>
              </a:lnSpc>
            </a:pPr>
            <a:r>
              <a:rPr lang="zh-TW" altLang="en-US" sz="2800" kern="0" dirty="0">
                <a:solidFill>
                  <a:srgbClr val="0000FF"/>
                </a:solidFill>
                <a:latin typeface="標楷體" panose="03000509000000000000" pitchFamily="65" charset="-120"/>
                <a:ea typeface="標楷體" panose="03000509000000000000" pitchFamily="65" charset="-120"/>
              </a:rPr>
              <a:t>爆炸及燃燒</a:t>
            </a:r>
          </a:p>
          <a:p>
            <a:pPr eaLnBrk="1" hangingPunct="1">
              <a:lnSpc>
                <a:spcPct val="90000"/>
              </a:lnSpc>
            </a:pPr>
            <a:r>
              <a:rPr lang="zh-TW" altLang="en-US" sz="2800" kern="0" dirty="0">
                <a:solidFill>
                  <a:srgbClr val="0000FF"/>
                </a:solidFill>
                <a:latin typeface="標楷體" panose="03000509000000000000" pitchFamily="65" charset="-120"/>
                <a:ea typeface="標楷體" panose="03000509000000000000" pitchFamily="65" charset="-120"/>
              </a:rPr>
              <a:t>腐蝕性</a:t>
            </a:r>
          </a:p>
          <a:p>
            <a:pPr eaLnBrk="1" hangingPunct="1">
              <a:lnSpc>
                <a:spcPct val="90000"/>
              </a:lnSpc>
            </a:pPr>
            <a:r>
              <a:rPr lang="zh-TW" altLang="en-US" sz="2800" kern="0" dirty="0">
                <a:solidFill>
                  <a:srgbClr val="0000FF"/>
                </a:solidFill>
                <a:latin typeface="標楷體" panose="03000509000000000000" pitchFamily="65" charset="-120"/>
                <a:ea typeface="標楷體" panose="03000509000000000000" pitchFamily="65" charset="-120"/>
              </a:rPr>
              <a:t>毒性</a:t>
            </a:r>
            <a:r>
              <a:rPr lang="en-US" altLang="zh-TW" sz="2800" kern="0" dirty="0">
                <a:solidFill>
                  <a:srgbClr val="0000FF"/>
                </a:solidFill>
                <a:latin typeface="標楷體" panose="03000509000000000000" pitchFamily="65" charset="-120"/>
                <a:ea typeface="標楷體" panose="03000509000000000000" pitchFamily="65" charset="-120"/>
              </a:rPr>
              <a:t>(</a:t>
            </a:r>
            <a:r>
              <a:rPr lang="zh-TW" altLang="en-US" sz="2800" kern="0" dirty="0">
                <a:solidFill>
                  <a:srgbClr val="0000FF"/>
                </a:solidFill>
                <a:latin typeface="標楷體" panose="03000509000000000000" pitchFamily="65" charset="-120"/>
                <a:ea typeface="標楷體" panose="03000509000000000000" pitchFamily="65" charset="-120"/>
              </a:rPr>
              <a:t>包括致癌性、急性或慢性毒性</a:t>
            </a:r>
            <a:r>
              <a:rPr lang="en-US" altLang="zh-TW" sz="2800" kern="0" dirty="0">
                <a:solidFill>
                  <a:srgbClr val="0000FF"/>
                </a:solidFill>
                <a:latin typeface="標楷體" panose="03000509000000000000" pitchFamily="65" charset="-120"/>
                <a:ea typeface="標楷體" panose="03000509000000000000" pitchFamily="65" charset="-120"/>
              </a:rPr>
              <a:t>)</a:t>
            </a:r>
          </a:p>
          <a:p>
            <a:pPr eaLnBrk="1" hangingPunct="1">
              <a:lnSpc>
                <a:spcPct val="90000"/>
              </a:lnSpc>
            </a:pPr>
            <a:r>
              <a:rPr lang="zh-TW" altLang="en-US" sz="2800" kern="0" dirty="0">
                <a:solidFill>
                  <a:srgbClr val="0000FF"/>
                </a:solidFill>
                <a:latin typeface="標楷體" panose="03000509000000000000" pitchFamily="65" charset="-120"/>
                <a:ea typeface="標楷體" panose="03000509000000000000" pitchFamily="65" charset="-120"/>
              </a:rPr>
              <a:t>輻射性</a:t>
            </a:r>
          </a:p>
        </p:txBody>
      </p:sp>
    </p:spTree>
    <p:extLst>
      <p:ext uri="{BB962C8B-B14F-4D97-AF65-F5344CB8AC3E}">
        <p14:creationId xmlns:p14="http://schemas.microsoft.com/office/powerpoint/2010/main" val="4132664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圖片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1523" y="3286676"/>
            <a:ext cx="3989541" cy="357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標題 1"/>
          <p:cNvSpPr txBox="1">
            <a:spLocks/>
          </p:cNvSpPr>
          <p:nvPr/>
        </p:nvSpPr>
        <p:spPr>
          <a:xfrm>
            <a:off x="279311" y="1757362"/>
            <a:ext cx="3921753" cy="1450975"/>
          </a:xfrm>
          <a:prstGeom prst="rect">
            <a:avLst/>
          </a:prstGeom>
        </p:spPr>
        <p:txBody>
          <a:bodyPr vert="horz" lIns="91440" tIns="45720" rIns="91440" bIns="45720" rtlCol="0" anchor="b">
            <a:normAutofit lnSpcReduction="10000"/>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r>
              <a:rPr lang="zh-TW" altLang="en-US" sz="3600" b="1" dirty="0">
                <a:solidFill>
                  <a:srgbClr val="0070C0"/>
                </a:solidFill>
              </a:rPr>
              <a:t>教室內或實驗室內</a:t>
            </a:r>
            <a:endParaRPr lang="en-US" altLang="zh-TW" sz="3600" b="1" dirty="0">
              <a:solidFill>
                <a:srgbClr val="0070C0"/>
              </a:solidFill>
            </a:endParaRPr>
          </a:p>
          <a:p>
            <a:r>
              <a:rPr lang="zh-TW" altLang="en-US" sz="3600" b="1" dirty="0">
                <a:solidFill>
                  <a:srgbClr val="0070C0"/>
                </a:solidFill>
              </a:rPr>
              <a:t>廢液暫存間</a:t>
            </a:r>
            <a:br>
              <a:rPr lang="en-US" altLang="zh-TW" sz="3600" b="1" dirty="0">
                <a:solidFill>
                  <a:srgbClr val="0070C0"/>
                </a:solidFill>
              </a:rPr>
            </a:br>
            <a:r>
              <a:rPr lang="en-US" altLang="zh-TW" sz="3600" b="1" dirty="0">
                <a:solidFill>
                  <a:srgbClr val="0070C0"/>
                </a:solidFill>
              </a:rPr>
              <a:t>(</a:t>
            </a:r>
            <a:r>
              <a:rPr lang="zh-TW" altLang="en-US" sz="3600" b="1" dirty="0">
                <a:solidFill>
                  <a:srgbClr val="0070C0"/>
                </a:solidFill>
              </a:rPr>
              <a:t>外觀及內部</a:t>
            </a:r>
            <a:r>
              <a:rPr lang="en-US" altLang="zh-TW" sz="3600" b="1" dirty="0">
                <a:solidFill>
                  <a:srgbClr val="0070C0"/>
                </a:solidFill>
              </a:rPr>
              <a:t>)</a:t>
            </a:r>
            <a:endParaRPr lang="zh-TW" altLang="en-US" sz="3600" b="1" dirty="0">
              <a:solidFill>
                <a:srgbClr val="0070C0"/>
              </a:solidFill>
            </a:endParaRPr>
          </a:p>
        </p:txBody>
      </p:sp>
      <p:pic>
        <p:nvPicPr>
          <p:cNvPr id="6" name="圖片 4" descr="D:\ISO  14001\ISO改善照片\1001201照片\DSCN88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2452" y="3361893"/>
            <a:ext cx="4892675" cy="3496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標題 1"/>
          <p:cNvSpPr txBox="1">
            <a:spLocks/>
          </p:cNvSpPr>
          <p:nvPr/>
        </p:nvSpPr>
        <p:spPr bwMode="auto">
          <a:xfrm>
            <a:off x="3264732" y="397237"/>
            <a:ext cx="3738562" cy="225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Arial" charset="0"/>
                <a:ea typeface="標楷體" pitchFamily="65" charset="-120"/>
              </a:defRPr>
            </a:lvl2pPr>
            <a:lvl3pPr algn="l" rtl="0" eaLnBrk="0" fontAlgn="base" hangingPunct="0">
              <a:spcBef>
                <a:spcPct val="0"/>
              </a:spcBef>
              <a:spcAft>
                <a:spcPct val="0"/>
              </a:spcAft>
              <a:defRPr kumimoji="1" sz="4400">
                <a:solidFill>
                  <a:schemeClr val="tx2"/>
                </a:solidFill>
                <a:latin typeface="Arial" charset="0"/>
                <a:ea typeface="標楷體" pitchFamily="65" charset="-120"/>
              </a:defRPr>
            </a:lvl3pPr>
            <a:lvl4pPr algn="l" rtl="0" eaLnBrk="0" fontAlgn="base" hangingPunct="0">
              <a:spcBef>
                <a:spcPct val="0"/>
              </a:spcBef>
              <a:spcAft>
                <a:spcPct val="0"/>
              </a:spcAft>
              <a:defRPr kumimoji="1" sz="4400">
                <a:solidFill>
                  <a:schemeClr val="tx2"/>
                </a:solidFill>
                <a:latin typeface="Arial" charset="0"/>
                <a:ea typeface="標楷體" pitchFamily="65" charset="-120"/>
              </a:defRPr>
            </a:lvl4pPr>
            <a:lvl5pPr algn="l" rtl="0" eaLnBrk="0" fontAlgn="base" hangingPunct="0">
              <a:spcBef>
                <a:spcPct val="0"/>
              </a:spcBef>
              <a:spcAft>
                <a:spcPct val="0"/>
              </a:spcAft>
              <a:defRPr kumimoji="1" sz="4400">
                <a:solidFill>
                  <a:schemeClr val="tx2"/>
                </a:solidFill>
                <a:latin typeface="Arial" charset="0"/>
                <a:ea typeface="標楷體" pitchFamily="65" charset="-120"/>
              </a:defRPr>
            </a:lvl5pPr>
            <a:lvl6pPr marL="457200" algn="l" rtl="0" fontAlgn="base">
              <a:spcBef>
                <a:spcPct val="0"/>
              </a:spcBef>
              <a:spcAft>
                <a:spcPct val="0"/>
              </a:spcAft>
              <a:defRPr kumimoji="1" sz="4400">
                <a:solidFill>
                  <a:schemeClr val="tx2"/>
                </a:solidFill>
                <a:latin typeface="Arial" charset="0"/>
                <a:ea typeface="標楷體" pitchFamily="65" charset="-120"/>
              </a:defRPr>
            </a:lvl6pPr>
            <a:lvl7pPr marL="914400" algn="l" rtl="0" fontAlgn="base">
              <a:spcBef>
                <a:spcPct val="0"/>
              </a:spcBef>
              <a:spcAft>
                <a:spcPct val="0"/>
              </a:spcAft>
              <a:defRPr kumimoji="1" sz="4400">
                <a:solidFill>
                  <a:schemeClr val="tx2"/>
                </a:solidFill>
                <a:latin typeface="Arial" charset="0"/>
                <a:ea typeface="標楷體" pitchFamily="65" charset="-120"/>
              </a:defRPr>
            </a:lvl7pPr>
            <a:lvl8pPr marL="1371600" algn="l" rtl="0" fontAlgn="base">
              <a:spcBef>
                <a:spcPct val="0"/>
              </a:spcBef>
              <a:spcAft>
                <a:spcPct val="0"/>
              </a:spcAft>
              <a:defRPr kumimoji="1" sz="4400">
                <a:solidFill>
                  <a:schemeClr val="tx2"/>
                </a:solidFill>
                <a:latin typeface="Arial" charset="0"/>
                <a:ea typeface="標楷體" pitchFamily="65" charset="-120"/>
              </a:defRPr>
            </a:lvl8pPr>
            <a:lvl9pPr marL="1828800" algn="l" rtl="0" fontAlgn="base">
              <a:spcBef>
                <a:spcPct val="0"/>
              </a:spcBef>
              <a:spcAft>
                <a:spcPct val="0"/>
              </a:spcAft>
              <a:defRPr kumimoji="1" sz="4400">
                <a:solidFill>
                  <a:schemeClr val="tx2"/>
                </a:solidFill>
                <a:latin typeface="Arial" charset="0"/>
                <a:ea typeface="標楷體" pitchFamily="65" charset="-120"/>
              </a:defRPr>
            </a:lvl9pPr>
          </a:lstStyle>
          <a:p>
            <a:pPr algn="r">
              <a:defRPr/>
            </a:pPr>
            <a:r>
              <a:rPr lang="zh-TW" altLang="en-US" sz="2800" b="1" kern="0" dirty="0">
                <a:solidFill>
                  <a:srgbClr val="0070C0"/>
                </a:solidFill>
              </a:rPr>
              <a:t>暫存前務必貼上標籤</a:t>
            </a:r>
            <a:endParaRPr lang="en-US" altLang="zh-TW" sz="2800" b="1" kern="0" dirty="0">
              <a:solidFill>
                <a:srgbClr val="0070C0"/>
              </a:solidFill>
            </a:endParaRPr>
          </a:p>
          <a:p>
            <a:pPr algn="r">
              <a:defRPr/>
            </a:pPr>
            <a:r>
              <a:rPr lang="zh-TW" altLang="en-US" sz="2800" b="1" kern="0" dirty="0">
                <a:solidFill>
                  <a:srgbClr val="0070C0"/>
                </a:solidFill>
              </a:rPr>
              <a:t>或是用</a:t>
            </a:r>
            <a:r>
              <a:rPr lang="zh-TW" altLang="en-US" sz="2800" b="1" kern="0" dirty="0">
                <a:solidFill>
                  <a:schemeClr val="accent2">
                    <a:lumMod val="75000"/>
                  </a:schemeClr>
                </a:solidFill>
              </a:rPr>
              <a:t>麥克筆</a:t>
            </a:r>
            <a:r>
              <a:rPr lang="zh-TW" altLang="en-US" sz="2800" b="1" kern="0" dirty="0">
                <a:solidFill>
                  <a:srgbClr val="0070C0"/>
                </a:solidFill>
              </a:rPr>
              <a:t>寫上</a:t>
            </a:r>
            <a:endParaRPr lang="en-US" altLang="zh-TW" sz="2800" b="1" kern="0" dirty="0">
              <a:solidFill>
                <a:srgbClr val="0070C0"/>
              </a:solidFill>
            </a:endParaRPr>
          </a:p>
          <a:p>
            <a:pPr algn="r">
              <a:defRPr/>
            </a:pPr>
            <a:r>
              <a:rPr lang="zh-TW" altLang="en-US" sz="2800" b="1" kern="0" dirty="0">
                <a:solidFill>
                  <a:schemeClr val="accent2">
                    <a:lumMod val="75000"/>
                  </a:schemeClr>
                </a:solidFill>
              </a:rPr>
              <a:t>實驗室編號</a:t>
            </a:r>
            <a:endParaRPr lang="en-US" altLang="zh-TW" sz="2800" b="1" kern="0" dirty="0">
              <a:solidFill>
                <a:schemeClr val="accent2">
                  <a:lumMod val="75000"/>
                </a:schemeClr>
              </a:solidFill>
            </a:endParaRPr>
          </a:p>
          <a:p>
            <a:pPr algn="r">
              <a:defRPr/>
            </a:pPr>
            <a:r>
              <a:rPr lang="zh-TW" altLang="en-US" sz="2800" b="1" kern="0" dirty="0">
                <a:solidFill>
                  <a:schemeClr val="accent2">
                    <a:lumMod val="75000"/>
                  </a:schemeClr>
                </a:solidFill>
              </a:rPr>
              <a:t>老師名字</a:t>
            </a:r>
            <a:endParaRPr lang="en-US" altLang="zh-TW" sz="2800" b="1" kern="0" dirty="0">
              <a:solidFill>
                <a:schemeClr val="accent2">
                  <a:lumMod val="75000"/>
                </a:schemeClr>
              </a:solidFill>
            </a:endParaRPr>
          </a:p>
          <a:p>
            <a:pPr algn="r">
              <a:defRPr/>
            </a:pPr>
            <a:r>
              <a:rPr lang="zh-TW" altLang="en-US" sz="2800" b="1" kern="0" dirty="0">
                <a:solidFill>
                  <a:schemeClr val="accent2">
                    <a:lumMod val="75000"/>
                  </a:schemeClr>
                </a:solidFill>
              </a:rPr>
              <a:t>主要成分</a:t>
            </a:r>
          </a:p>
        </p:txBody>
      </p:sp>
      <p:pic>
        <p:nvPicPr>
          <p:cNvPr id="8" name="圖片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82452" y="-308407"/>
            <a:ext cx="4892675"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4830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619809" y="0"/>
            <a:ext cx="4571886" cy="6858000"/>
          </a:xfrm>
          <a:prstGeom prst="rect">
            <a:avLst/>
          </a:prstGeom>
        </p:spPr>
      </p:pic>
      <p:sp>
        <p:nvSpPr>
          <p:cNvPr id="3" name="Text 0"/>
          <p:cNvSpPr/>
          <p:nvPr/>
        </p:nvSpPr>
        <p:spPr>
          <a:xfrm>
            <a:off x="661475" y="690364"/>
            <a:ext cx="5405104" cy="545009"/>
          </a:xfrm>
          <a:prstGeom prst="rect">
            <a:avLst/>
          </a:prstGeom>
          <a:noFill/>
          <a:ln/>
        </p:spPr>
        <p:txBody>
          <a:bodyPr wrap="none" lIns="0" tIns="0" rIns="0" bIns="0" rtlCol="0" anchor="t"/>
          <a:lstStyle/>
          <a:p>
            <a:pPr marL="0" marR="0" lvl="0" indent="0" algn="l" defTabSz="914400" rtl="0" eaLnBrk="1" fontAlgn="auto" latinLnBrk="0" hangingPunct="1">
              <a:lnSpc>
                <a:spcPct val="104000"/>
              </a:lnSpc>
              <a:spcBef>
                <a:spcPts val="0"/>
              </a:spcBef>
              <a:spcAft>
                <a:spcPts val="0"/>
              </a:spcAft>
              <a:buClrTx/>
              <a:buSzTx/>
              <a:buFontTx/>
              <a:buNone/>
              <a:tabLst/>
              <a:defRPr/>
            </a:pPr>
            <a:r>
              <a:rPr kumimoji="0" lang="zh-CN" altLang="en-US" sz="3400" b="1" i="0" u="none" strike="noStrike" kern="1200" cap="none" spc="0" normalizeH="0" baseline="0" noProof="0" dirty="0">
                <a:ln>
                  <a:noFill/>
                </a:ln>
                <a:solidFill>
                  <a:srgbClr val="000000"/>
                </a:solidFill>
                <a:effectLst/>
                <a:uLnTx/>
                <a:uFillTx/>
                <a:latin typeface="Nunito Sans Bold" pitchFamily="34" charset="0"/>
                <a:ea typeface="Nunito Sans Bold" pitchFamily="34" charset="-122"/>
                <a:cs typeface="Nunito Sans Bold" pitchFamily="34" charset="-120"/>
              </a:rPr>
              <a:t>生物危害與尖銳器具管理</a:t>
            </a:r>
            <a:endParaRPr kumimoji="0" lang="zh-CN" altLang="en-US" sz="340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
        <p:nvSpPr>
          <p:cNvPr id="5" name="Text 2"/>
          <p:cNvSpPr/>
          <p:nvPr/>
        </p:nvSpPr>
        <p:spPr>
          <a:xfrm>
            <a:off x="661475" y="1285279"/>
            <a:ext cx="2552177" cy="427335"/>
          </a:xfrm>
          <a:prstGeom prst="rect">
            <a:avLst/>
          </a:prstGeom>
          <a:noFill/>
          <a:ln/>
        </p:spPr>
        <p:txBody>
          <a:bodyPr wrap="none" lIns="0" tIns="0" rIns="0" bIns="0" rtlCol="0" anchor="t"/>
          <a:lstStyle/>
          <a:p>
            <a:pPr marL="0" marR="0" lvl="0" indent="0" algn="l" defTabSz="914400" rtl="0" eaLnBrk="1" fontAlgn="auto" latinLnBrk="0" hangingPunct="1">
              <a:lnSpc>
                <a:spcPct val="116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0000"/>
                </a:solidFill>
                <a:effectLst/>
                <a:uLnTx/>
                <a:uFillTx/>
                <a:latin typeface="Nunito Sans" pitchFamily="34" charset="0"/>
                <a:ea typeface="Nunito Sans" pitchFamily="34" charset="-122"/>
                <a:cs typeface="Nunito Sans" pitchFamily="34" charset="-120"/>
              </a:rPr>
              <a:t>尖銳感染性廢棄物</a:t>
            </a:r>
            <a:endParaRPr kumimoji="0" lang="zh-CN" altLang="en-US" sz="2400" b="0" i="0" u="none" strike="noStrike" kern="1200" cap="none" spc="0" normalizeH="0" baseline="0" noProof="0" dirty="0">
              <a:ln>
                <a:noFill/>
              </a:ln>
              <a:solidFill>
                <a:srgbClr val="FF0000"/>
              </a:solidFill>
              <a:effectLst/>
              <a:uLnTx/>
              <a:uFillTx/>
              <a:latin typeface="Calibri" panose="020F0502020204030204"/>
              <a:ea typeface="等线" panose="02010600030101010101" pitchFamily="2" charset="-122"/>
              <a:cs typeface="+mn-cs"/>
            </a:endParaRPr>
          </a:p>
        </p:txBody>
      </p:sp>
      <p:sp>
        <p:nvSpPr>
          <p:cNvPr id="6" name="Text 3"/>
          <p:cNvSpPr/>
          <p:nvPr/>
        </p:nvSpPr>
        <p:spPr>
          <a:xfrm>
            <a:off x="661475" y="1872059"/>
            <a:ext cx="6296860" cy="484981"/>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16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srgbClr val="004600"/>
                </a:solidFill>
                <a:effectLst/>
                <a:uLnTx/>
                <a:uFillTx/>
                <a:latin typeface="Nunito Sans" pitchFamily="34" charset="0"/>
                <a:ea typeface="Nunito Sans" pitchFamily="34" charset="-122"/>
                <a:cs typeface="Nunito Sans" pitchFamily="34" charset="-120"/>
              </a:rPr>
              <a:t>採血針、針頭、刀片等尖銳器具屬於</a:t>
            </a:r>
            <a:r>
              <a:rPr kumimoji="0" lang="zh-CN" altLang="en-US" sz="1350" b="1" i="0" u="none" strike="noStrike" kern="1200" cap="none" spc="0" normalizeH="0" baseline="0" noProof="0" dirty="0">
                <a:ln>
                  <a:noFill/>
                </a:ln>
                <a:solidFill>
                  <a:srgbClr val="004600"/>
                </a:solidFill>
                <a:effectLst/>
                <a:uLnTx/>
                <a:uFillTx/>
                <a:latin typeface="Nunito Sans" pitchFamily="34" charset="0"/>
                <a:ea typeface="Nunito Sans" pitchFamily="34" charset="-122"/>
                <a:cs typeface="Nunito Sans" pitchFamily="34" charset="-120"/>
              </a:rPr>
              <a:t>尖銳感染性廢棄物</a:t>
            </a:r>
            <a:r>
              <a:rPr kumimoji="0" lang="zh-CN" altLang="en-US" sz="1350" b="0" i="0" u="none" strike="noStrike" kern="1200" cap="none" spc="0" normalizeH="0" baseline="0" noProof="0" dirty="0">
                <a:ln>
                  <a:noFill/>
                </a:ln>
                <a:solidFill>
                  <a:srgbClr val="004600"/>
                </a:solidFill>
                <a:effectLst/>
                <a:uLnTx/>
                <a:uFillTx/>
                <a:latin typeface="Nunito Sans" pitchFamily="34" charset="0"/>
                <a:ea typeface="Nunito Sans" pitchFamily="34" charset="-122"/>
                <a:cs typeface="Nunito Sans" pitchFamily="34" charset="-120"/>
              </a:rPr>
              <a:t>，使用後若處置不當，可能造成嚴重的血液傳染疾病。以下為可能引發的感染風險：</a:t>
            </a:r>
            <a:endParaRPr kumimoji="0" lang="zh-CN" altLang="en-US" sz="135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
        <p:nvSpPr>
          <p:cNvPr id="7" name="Shape 4"/>
          <p:cNvSpPr/>
          <p:nvPr/>
        </p:nvSpPr>
        <p:spPr>
          <a:xfrm>
            <a:off x="661475" y="2501900"/>
            <a:ext cx="3084038" cy="1464171"/>
          </a:xfrm>
          <a:prstGeom prst="roundRect">
            <a:avLst>
              <a:gd name="adj" fmla="val 5004"/>
            </a:avLst>
          </a:prstGeom>
          <a:solidFill>
            <a:srgbClr val="FFFFFF"/>
          </a:solidFill>
          <a:ln w="19050">
            <a:solidFill>
              <a:srgbClr val="C7D0C7"/>
            </a:solidFill>
            <a:prstDash val="solid"/>
          </a:ln>
        </p:spPr>
      </p:sp>
      <p:sp>
        <p:nvSpPr>
          <p:cNvPr id="8" name="Text 5"/>
          <p:cNvSpPr/>
          <p:nvPr/>
        </p:nvSpPr>
        <p:spPr>
          <a:xfrm>
            <a:off x="854947" y="2695377"/>
            <a:ext cx="2180377" cy="272554"/>
          </a:xfrm>
          <a:prstGeom prst="rect">
            <a:avLst/>
          </a:prstGeom>
          <a:noFill/>
          <a:ln/>
        </p:spPr>
        <p:txBody>
          <a:bodyPr wrap="none" lIns="0" tIns="0" rIns="0" bIns="0" rtlCol="0" anchor="t"/>
          <a:lstStyle/>
          <a:p>
            <a:pPr marL="0" marR="0" lvl="0" indent="0" algn="l" defTabSz="914400" rtl="0" eaLnBrk="1" fontAlgn="auto" latinLnBrk="0" hangingPunct="1">
              <a:lnSpc>
                <a:spcPct val="104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004600"/>
                </a:solidFill>
                <a:effectLst/>
                <a:uLnTx/>
                <a:uFillTx/>
                <a:latin typeface="Nunito Sans Bold" pitchFamily="34" charset="0"/>
                <a:ea typeface="Nunito Sans Bold" pitchFamily="34" charset="-122"/>
                <a:cs typeface="Nunito Sans Bold" pitchFamily="34" charset="-120"/>
              </a:rPr>
              <a:t>B型肝炎（HBV）</a:t>
            </a:r>
            <a:endParaRPr kumimoji="0" lang="zh-CN" altLang="en-US" sz="170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
        <p:nvSpPr>
          <p:cNvPr id="9" name="Text 6"/>
          <p:cNvSpPr/>
          <p:nvPr/>
        </p:nvSpPr>
        <p:spPr>
          <a:xfrm>
            <a:off x="854947" y="3045123"/>
            <a:ext cx="2697095" cy="484981"/>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16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srgbClr val="004600"/>
                </a:solidFill>
                <a:effectLst/>
                <a:uLnTx/>
                <a:uFillTx/>
                <a:latin typeface="Nunito Sans" pitchFamily="34" charset="0"/>
                <a:ea typeface="Nunito Sans" pitchFamily="34" charset="-122"/>
                <a:cs typeface="Nunito Sans" pitchFamily="34" charset="-120"/>
              </a:rPr>
              <a:t>高度傳染性，針刺暴露後感染風險可達6–30%，可能導致慢性肝病。</a:t>
            </a:r>
            <a:endParaRPr kumimoji="0" lang="zh-CN" altLang="en-US" sz="135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
        <p:nvSpPr>
          <p:cNvPr id="10" name="Shape 7"/>
          <p:cNvSpPr/>
          <p:nvPr/>
        </p:nvSpPr>
        <p:spPr>
          <a:xfrm>
            <a:off x="3874296" y="2501900"/>
            <a:ext cx="3084038" cy="1464171"/>
          </a:xfrm>
          <a:prstGeom prst="roundRect">
            <a:avLst>
              <a:gd name="adj" fmla="val 5004"/>
            </a:avLst>
          </a:prstGeom>
          <a:solidFill>
            <a:srgbClr val="FFFFFF"/>
          </a:solidFill>
          <a:ln w="19050">
            <a:solidFill>
              <a:srgbClr val="C7D0C7"/>
            </a:solidFill>
            <a:prstDash val="solid"/>
          </a:ln>
        </p:spPr>
      </p:sp>
      <p:sp>
        <p:nvSpPr>
          <p:cNvPr id="11" name="Text 8"/>
          <p:cNvSpPr/>
          <p:nvPr/>
        </p:nvSpPr>
        <p:spPr>
          <a:xfrm>
            <a:off x="4067768" y="2695377"/>
            <a:ext cx="2180377" cy="272554"/>
          </a:xfrm>
          <a:prstGeom prst="rect">
            <a:avLst/>
          </a:prstGeom>
          <a:noFill/>
          <a:ln/>
        </p:spPr>
        <p:txBody>
          <a:bodyPr wrap="none" lIns="0" tIns="0" rIns="0" bIns="0" rtlCol="0" anchor="t"/>
          <a:lstStyle/>
          <a:p>
            <a:pPr marL="0" marR="0" lvl="0" indent="0" algn="l" defTabSz="914400" rtl="0" eaLnBrk="1" fontAlgn="auto" latinLnBrk="0" hangingPunct="1">
              <a:lnSpc>
                <a:spcPct val="104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004600"/>
                </a:solidFill>
                <a:effectLst/>
                <a:uLnTx/>
                <a:uFillTx/>
                <a:latin typeface="Nunito Sans Bold" pitchFamily="34" charset="0"/>
                <a:ea typeface="Nunito Sans Bold" pitchFamily="34" charset="-122"/>
                <a:cs typeface="Nunito Sans Bold" pitchFamily="34" charset="-120"/>
              </a:rPr>
              <a:t>C型肝炎（HCV）</a:t>
            </a:r>
            <a:endParaRPr kumimoji="0" lang="zh-CN" altLang="en-US" sz="170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
        <p:nvSpPr>
          <p:cNvPr id="12" name="Text 9"/>
          <p:cNvSpPr/>
          <p:nvPr/>
        </p:nvSpPr>
        <p:spPr>
          <a:xfrm>
            <a:off x="4067768" y="3045123"/>
            <a:ext cx="2697095" cy="727472"/>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16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srgbClr val="004600"/>
                </a:solidFill>
                <a:effectLst/>
                <a:uLnTx/>
                <a:uFillTx/>
                <a:latin typeface="Nunito Sans" pitchFamily="34" charset="0"/>
                <a:ea typeface="Nunito Sans" pitchFamily="34" charset="-122"/>
                <a:cs typeface="Nunito Sans" pitchFamily="34" charset="-120"/>
              </a:rPr>
              <a:t>目前無疫苗可預防，針刺暴露後感染風險約1.8%，可能演變為慢性肝炎。</a:t>
            </a:r>
            <a:endParaRPr kumimoji="0" lang="zh-CN" altLang="en-US" sz="135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
        <p:nvSpPr>
          <p:cNvPr id="13" name="Shape 10"/>
          <p:cNvSpPr/>
          <p:nvPr/>
        </p:nvSpPr>
        <p:spPr>
          <a:xfrm>
            <a:off x="661475" y="4094857"/>
            <a:ext cx="6296860" cy="979190"/>
          </a:xfrm>
          <a:prstGeom prst="roundRect">
            <a:avLst>
              <a:gd name="adj" fmla="val 7482"/>
            </a:avLst>
          </a:prstGeom>
          <a:solidFill>
            <a:srgbClr val="FFFFFF"/>
          </a:solidFill>
          <a:ln w="19050">
            <a:solidFill>
              <a:srgbClr val="C7D0C7"/>
            </a:solidFill>
            <a:prstDash val="solid"/>
          </a:ln>
        </p:spPr>
      </p:sp>
      <p:sp>
        <p:nvSpPr>
          <p:cNvPr id="14" name="Text 11"/>
          <p:cNvSpPr/>
          <p:nvPr/>
        </p:nvSpPr>
        <p:spPr>
          <a:xfrm>
            <a:off x="854947" y="4288334"/>
            <a:ext cx="2180377" cy="272554"/>
          </a:xfrm>
          <a:prstGeom prst="rect">
            <a:avLst/>
          </a:prstGeom>
          <a:noFill/>
          <a:ln/>
        </p:spPr>
        <p:txBody>
          <a:bodyPr wrap="none" lIns="0" tIns="0" rIns="0" bIns="0" rtlCol="0" anchor="t"/>
          <a:lstStyle/>
          <a:p>
            <a:pPr marL="0" marR="0" lvl="0" indent="0" algn="l" defTabSz="914400" rtl="0" eaLnBrk="1" fontAlgn="auto" latinLnBrk="0" hangingPunct="1">
              <a:lnSpc>
                <a:spcPct val="104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004600"/>
                </a:solidFill>
                <a:effectLst/>
                <a:uLnTx/>
                <a:uFillTx/>
                <a:latin typeface="Nunito Sans Bold" pitchFamily="34" charset="0"/>
                <a:ea typeface="Nunito Sans Bold" pitchFamily="34" charset="-122"/>
                <a:cs typeface="Nunito Sans Bold" pitchFamily="34" charset="-120"/>
              </a:rPr>
              <a:t>HIV感染</a:t>
            </a:r>
            <a:endParaRPr kumimoji="0" lang="zh-CN" altLang="en-US" sz="170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
        <p:nvSpPr>
          <p:cNvPr id="15" name="Text 12"/>
          <p:cNvSpPr/>
          <p:nvPr/>
        </p:nvSpPr>
        <p:spPr>
          <a:xfrm>
            <a:off x="854947" y="4638080"/>
            <a:ext cx="5909916" cy="242491"/>
          </a:xfrm>
          <a:prstGeom prst="rect">
            <a:avLst/>
          </a:prstGeom>
          <a:noFill/>
          <a:ln/>
        </p:spPr>
        <p:txBody>
          <a:bodyPr wrap="none" lIns="0" tIns="0" rIns="0" bIns="0" rtlCol="0" anchor="t"/>
          <a:lstStyle/>
          <a:p>
            <a:pPr marL="0" marR="0" lvl="0" indent="0" algn="l" defTabSz="914400" rtl="0" eaLnBrk="1" fontAlgn="auto" latinLnBrk="0" hangingPunct="1">
              <a:lnSpc>
                <a:spcPct val="116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srgbClr val="004600"/>
                </a:solidFill>
                <a:effectLst/>
                <a:uLnTx/>
                <a:uFillTx/>
                <a:latin typeface="Nunito Sans" pitchFamily="34" charset="0"/>
                <a:ea typeface="Nunito Sans" pitchFamily="34" charset="-122"/>
                <a:cs typeface="Nunito Sans" pitchFamily="34" charset="-120"/>
              </a:rPr>
              <a:t>針刺暴露後感染風險約0.3%，一旦感染將終身帶病，需長期服藥控制。</a:t>
            </a:r>
            <a:endParaRPr kumimoji="0" lang="zh-CN" altLang="en-US" sz="135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
        <p:nvSpPr>
          <p:cNvPr id="16" name="Shape 13"/>
          <p:cNvSpPr/>
          <p:nvPr/>
        </p:nvSpPr>
        <p:spPr>
          <a:xfrm>
            <a:off x="661475" y="5218906"/>
            <a:ext cx="6296860" cy="883720"/>
          </a:xfrm>
          <a:prstGeom prst="roundRect">
            <a:avLst>
              <a:gd name="adj" fmla="val 9114"/>
            </a:avLst>
          </a:prstGeom>
          <a:solidFill>
            <a:srgbClr val="FFB3B4"/>
          </a:solidFill>
          <a:ln/>
        </p:spPr>
      </p:sp>
      <p:pic>
        <p:nvPicPr>
          <p:cNvPr id="17" name="Image 1" descr="preencoded.png"/>
          <p:cNvPicPr>
            <a:picLocks noChangeAspect="1"/>
          </p:cNvPicPr>
          <p:nvPr/>
        </p:nvPicPr>
        <p:blipFill>
          <a:blip r:embed="rId4"/>
          <a:stretch>
            <a:fillRect/>
          </a:stretch>
        </p:blipFill>
        <p:spPr>
          <a:xfrm>
            <a:off x="835897" y="5455642"/>
            <a:ext cx="217978" cy="174427"/>
          </a:xfrm>
          <a:prstGeom prst="rect">
            <a:avLst/>
          </a:prstGeom>
        </p:spPr>
      </p:pic>
      <p:sp>
        <p:nvSpPr>
          <p:cNvPr id="18" name="Text 14"/>
          <p:cNvSpPr/>
          <p:nvPr/>
        </p:nvSpPr>
        <p:spPr>
          <a:xfrm>
            <a:off x="1228297" y="5378351"/>
            <a:ext cx="5555615" cy="484981"/>
          </a:xfrm>
          <a:prstGeom prst="rect">
            <a:avLst/>
          </a:prstGeom>
          <a:noFill/>
          <a:ln/>
        </p:spPr>
        <p:txBody>
          <a:bodyPr wrap="square" lIns="0" tIns="0" rIns="0" bIns="0" rtlCol="0" anchor="t">
            <a:noAutofit/>
          </a:bodyPr>
          <a:lstStyle/>
          <a:p>
            <a:pPr marL="0" marR="0" lvl="0" indent="0" algn="l" defTabSz="914400" rtl="0" eaLnBrk="1" fontAlgn="auto" latinLnBrk="0" hangingPunct="1">
              <a:lnSpc>
                <a:spcPct val="116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000000"/>
                </a:solidFill>
                <a:effectLst/>
                <a:uLnTx/>
                <a:uFillTx/>
                <a:latin typeface="Nunito Sans" pitchFamily="34" charset="0"/>
                <a:ea typeface="Nunito Sans" pitchFamily="34" charset="-122"/>
                <a:cs typeface="Nunito Sans" pitchFamily="34" charset="-120"/>
              </a:rPr>
              <a:t>嚴禁事項：✘ 重複使用針具　✘ 互相戳刺　✘ 徒手回套針頭　✘ 任意丟棄於一般垃圾桶</a:t>
            </a:r>
            <a:endParaRPr kumimoji="0" lang="zh-CN" altLang="en-US" sz="160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094725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name="Slide 10">
    <p:spTree>
      <p:nvGrpSpPr>
        <p:cNvPr id="1" name=""/>
        <p:cNvGrpSpPr/>
        <p:nvPr/>
      </p:nvGrpSpPr>
      <p:grpSpPr>
        <a:xfrm>
          <a:off x="0" y="0"/>
          <a:ext cx="0" cy="0"/>
          <a:chOff x="0" y="0"/>
          <a:chExt cx="0" cy="0"/>
        </a:xfrm>
      </p:grpSpPr>
      <p:sp>
        <p:nvSpPr>
          <p:cNvPr id="3" name="Text 0"/>
          <p:cNvSpPr/>
          <p:nvPr/>
        </p:nvSpPr>
        <p:spPr>
          <a:xfrm>
            <a:off x="661475" y="503139"/>
            <a:ext cx="5039690" cy="553740"/>
          </a:xfrm>
          <a:prstGeom prst="rect">
            <a:avLst/>
          </a:prstGeom>
          <a:noFill/>
          <a:ln/>
        </p:spPr>
        <p:txBody>
          <a:bodyPr wrap="none" lIns="0" tIns="0" rIns="0" bIns="0" rtlCol="0" anchor="t"/>
          <a:lstStyle/>
          <a:p>
            <a:pPr marL="0" indent="0" algn="l">
              <a:lnSpc>
                <a:spcPct val="104000"/>
              </a:lnSpc>
              <a:buNone/>
            </a:pPr>
            <a:r>
              <a:rPr lang="zh-CN" altLang="en-US" sz="3450" b="1" dirty="0">
                <a:solidFill>
                  <a:srgbClr val="000000"/>
                </a:solidFill>
                <a:latin typeface="Nunito Sans Bold" pitchFamily="34" charset="0"/>
                <a:ea typeface="Nunito Sans Bold" pitchFamily="34" charset="-122"/>
                <a:cs typeface="Nunito Sans Bold" pitchFamily="34" charset="-120"/>
              </a:rPr>
              <a:t>感染性廢棄物處理流程</a:t>
            </a:r>
            <a:endParaRPr lang="zh-CN" sz="3450" dirty="0"/>
          </a:p>
        </p:txBody>
      </p:sp>
      <p:sp>
        <p:nvSpPr>
          <p:cNvPr id="4" name="Text 1"/>
          <p:cNvSpPr/>
          <p:nvPr/>
        </p:nvSpPr>
        <p:spPr>
          <a:xfrm>
            <a:off x="445382" y="1213237"/>
            <a:ext cx="6296860" cy="991741"/>
          </a:xfrm>
          <a:prstGeom prst="rect">
            <a:avLst/>
          </a:prstGeom>
          <a:noFill/>
          <a:ln/>
        </p:spPr>
        <p:txBody>
          <a:bodyPr wrap="square" lIns="0" tIns="0" rIns="0" bIns="0" rtlCol="0" anchor="t">
            <a:noAutofit/>
          </a:bodyPr>
          <a:lstStyle/>
          <a:p>
            <a:pPr marL="0" indent="0" algn="l">
              <a:lnSpc>
                <a:spcPct val="117000"/>
              </a:lnSpc>
              <a:buNone/>
            </a:pPr>
            <a:r>
              <a:rPr lang="zh-CN" altLang="en-US" dirty="0">
                <a:solidFill>
                  <a:srgbClr val="FF0000"/>
                </a:solidFill>
                <a:latin typeface="Nunito Sans" pitchFamily="34" charset="0"/>
                <a:ea typeface="Nunito Sans" pitchFamily="34" charset="-122"/>
                <a:cs typeface="Nunito Sans" pitchFamily="34" charset="-120"/>
              </a:rPr>
              <a:t>感染性廢棄物（尤其是尖銳器具）的不當處置，是實驗室中最常見且最危險的安全違規之一。所有感染性廢棄物均須依規定流程處理，絕不可混入一般垃圾。</a:t>
            </a:r>
            <a:endParaRPr lang="zh-CN" dirty="0">
              <a:solidFill>
                <a:srgbClr val="FF0000"/>
              </a:solidFill>
            </a:endParaRPr>
          </a:p>
        </p:txBody>
      </p:sp>
      <p:sp>
        <p:nvSpPr>
          <p:cNvPr id="5" name="Text 2"/>
          <p:cNvSpPr/>
          <p:nvPr/>
        </p:nvSpPr>
        <p:spPr>
          <a:xfrm>
            <a:off x="661475" y="2927921"/>
            <a:ext cx="2824588" cy="276920"/>
          </a:xfrm>
          <a:prstGeom prst="rect">
            <a:avLst/>
          </a:prstGeom>
          <a:noFill/>
          <a:ln/>
        </p:spPr>
        <p:txBody>
          <a:bodyPr wrap="none" lIns="0" tIns="0" rIns="0" bIns="0" rtlCol="0" anchor="t"/>
          <a:lstStyle/>
          <a:p>
            <a:pPr marL="0" indent="0" algn="l">
              <a:lnSpc>
                <a:spcPct val="104000"/>
              </a:lnSpc>
              <a:buNone/>
            </a:pPr>
            <a:r>
              <a:rPr lang="zh-CN" altLang="en-US" sz="1700" b="1" dirty="0">
                <a:solidFill>
                  <a:srgbClr val="000000"/>
                </a:solidFill>
                <a:latin typeface="Nunito Sans Bold" pitchFamily="34" charset="0"/>
                <a:ea typeface="Nunito Sans Bold" pitchFamily="34" charset="-122"/>
                <a:cs typeface="Nunito Sans Bold" pitchFamily="34" charset="-120"/>
              </a:rPr>
              <a:t>感染性廢棄物種類</a:t>
            </a:r>
            <a:endParaRPr lang="zh-CN" sz="1700" dirty="0"/>
          </a:p>
        </p:txBody>
      </p:sp>
      <p:sp>
        <p:nvSpPr>
          <p:cNvPr id="6" name="Text 3"/>
          <p:cNvSpPr/>
          <p:nvPr/>
        </p:nvSpPr>
        <p:spPr>
          <a:xfrm>
            <a:off x="251408" y="3382427"/>
            <a:ext cx="3234655" cy="1425972"/>
          </a:xfrm>
          <a:prstGeom prst="rect">
            <a:avLst/>
          </a:prstGeom>
          <a:noFill/>
          <a:ln/>
        </p:spPr>
        <p:txBody>
          <a:bodyPr wrap="square" lIns="0" tIns="0" rIns="0" bIns="0" rtlCol="0" anchor="t">
            <a:noAutofit/>
          </a:bodyPr>
          <a:lstStyle/>
          <a:p>
            <a:pPr marL="342900" indent="-342900" algn="l">
              <a:lnSpc>
                <a:spcPct val="117000"/>
              </a:lnSpc>
              <a:buSzPct val="100000"/>
              <a:buChar char="•"/>
            </a:pPr>
            <a:r>
              <a:rPr lang="zh-CN" altLang="en-US" sz="1600" dirty="0">
                <a:solidFill>
                  <a:srgbClr val="004600"/>
                </a:solidFill>
                <a:latin typeface="Nunito Sans" pitchFamily="34" charset="0"/>
                <a:ea typeface="Nunito Sans" pitchFamily="34" charset="-122"/>
                <a:cs typeface="Nunito Sans" pitchFamily="34" charset="-120"/>
              </a:rPr>
              <a:t>採血針、注射針頭</a:t>
            </a:r>
            <a:endParaRPr lang="zh-CN" sz="1600" dirty="0"/>
          </a:p>
          <a:p>
            <a:pPr marL="342900" indent="-342900" algn="l">
              <a:lnSpc>
                <a:spcPct val="117000"/>
              </a:lnSpc>
              <a:buSzPct val="100000"/>
              <a:buChar char="•"/>
            </a:pPr>
            <a:r>
              <a:rPr lang="zh-CN" altLang="en-US" sz="1600" dirty="0">
                <a:solidFill>
                  <a:srgbClr val="004600"/>
                </a:solidFill>
                <a:latin typeface="Nunito Sans" pitchFamily="34" charset="0"/>
                <a:ea typeface="Nunito Sans" pitchFamily="34" charset="-122"/>
                <a:cs typeface="Nunito Sans" pitchFamily="34" charset="-120"/>
              </a:rPr>
              <a:t>手術刀片、解剖刀</a:t>
            </a:r>
            <a:endParaRPr lang="zh-CN" sz="1600" dirty="0"/>
          </a:p>
          <a:p>
            <a:pPr marL="342900" indent="-342900" algn="l">
              <a:lnSpc>
                <a:spcPct val="117000"/>
              </a:lnSpc>
              <a:buSzPct val="100000"/>
              <a:buChar char="•"/>
            </a:pPr>
            <a:r>
              <a:rPr lang="zh-CN" altLang="en-US" sz="1600" dirty="0">
                <a:solidFill>
                  <a:srgbClr val="004600"/>
                </a:solidFill>
                <a:latin typeface="Nunito Sans" pitchFamily="34" charset="0"/>
                <a:ea typeface="Nunito Sans" pitchFamily="34" charset="-122"/>
                <a:cs typeface="Nunito Sans" pitchFamily="34" charset="-120"/>
              </a:rPr>
              <a:t>染血耗材（棉球、紗布、手套）</a:t>
            </a:r>
            <a:endParaRPr lang="zh-CN" sz="1600" dirty="0"/>
          </a:p>
          <a:p>
            <a:pPr marL="342900" indent="-342900" algn="l">
              <a:lnSpc>
                <a:spcPct val="117000"/>
              </a:lnSpc>
              <a:buSzPct val="100000"/>
              <a:buChar char="•"/>
            </a:pPr>
            <a:r>
              <a:rPr lang="zh-CN" altLang="en-US" sz="1600" dirty="0">
                <a:solidFill>
                  <a:srgbClr val="004600"/>
                </a:solidFill>
                <a:latin typeface="Nunito Sans" pitchFamily="34" charset="0"/>
                <a:ea typeface="Nunito Sans" pitchFamily="34" charset="-122"/>
                <a:cs typeface="Nunito Sans" pitchFamily="34" charset="-120"/>
              </a:rPr>
              <a:t>培養基及生物培養物</a:t>
            </a:r>
            <a:endParaRPr lang="zh-CN" sz="1600" dirty="0"/>
          </a:p>
          <a:p>
            <a:pPr marL="342900" indent="-342900" algn="l">
              <a:lnSpc>
                <a:spcPct val="117000"/>
              </a:lnSpc>
              <a:buSzPct val="100000"/>
              <a:buChar char="•"/>
            </a:pPr>
            <a:r>
              <a:rPr lang="zh-CN" altLang="en-US" sz="1600" dirty="0">
                <a:solidFill>
                  <a:srgbClr val="004600"/>
                </a:solidFill>
                <a:latin typeface="Nunito Sans" pitchFamily="34" charset="0"/>
                <a:ea typeface="Nunito Sans" pitchFamily="34" charset="-122"/>
                <a:cs typeface="Nunito Sans" pitchFamily="34" charset="-120"/>
              </a:rPr>
              <a:t>接觸過生物材料的器具</a:t>
            </a:r>
            <a:endParaRPr lang="zh-CN" sz="1600" dirty="0"/>
          </a:p>
        </p:txBody>
      </p:sp>
      <p:sp>
        <p:nvSpPr>
          <p:cNvPr id="7" name="Shape 4"/>
          <p:cNvSpPr/>
          <p:nvPr/>
        </p:nvSpPr>
        <p:spPr>
          <a:xfrm>
            <a:off x="3792213" y="2569783"/>
            <a:ext cx="3187323" cy="2216646"/>
          </a:xfrm>
          <a:prstGeom prst="roundRect">
            <a:avLst>
              <a:gd name="adj" fmla="val 5756"/>
            </a:avLst>
          </a:prstGeom>
          <a:solidFill>
            <a:srgbClr val="86A786"/>
          </a:solidFill>
          <a:ln/>
        </p:spPr>
      </p:sp>
      <p:sp>
        <p:nvSpPr>
          <p:cNvPr id="8" name="Text 5"/>
          <p:cNvSpPr/>
          <p:nvPr/>
        </p:nvSpPr>
        <p:spPr>
          <a:xfrm>
            <a:off x="3969413" y="2702637"/>
            <a:ext cx="2824588" cy="276920"/>
          </a:xfrm>
          <a:prstGeom prst="rect">
            <a:avLst/>
          </a:prstGeom>
          <a:noFill/>
          <a:ln/>
        </p:spPr>
        <p:txBody>
          <a:bodyPr wrap="none" lIns="0" tIns="0" rIns="0" bIns="0" rtlCol="0" anchor="t"/>
          <a:lstStyle/>
          <a:p>
            <a:pPr marL="0" indent="0" algn="l">
              <a:lnSpc>
                <a:spcPct val="104000"/>
              </a:lnSpc>
              <a:buNone/>
            </a:pPr>
            <a:r>
              <a:rPr lang="zh-CN" altLang="en-US" b="1" dirty="0">
                <a:solidFill>
                  <a:srgbClr val="000000"/>
                </a:solidFill>
                <a:latin typeface="Nunito Sans Bold" pitchFamily="34" charset="0"/>
                <a:ea typeface="Nunito Sans Bold" pitchFamily="34" charset="-122"/>
                <a:cs typeface="Nunito Sans Bold" pitchFamily="34" charset="-120"/>
              </a:rPr>
              <a:t>正確處理流程</a:t>
            </a:r>
            <a:endParaRPr lang="zh-CN" dirty="0"/>
          </a:p>
        </p:txBody>
      </p:sp>
      <p:sp>
        <p:nvSpPr>
          <p:cNvPr id="9" name="Text 6"/>
          <p:cNvSpPr/>
          <p:nvPr/>
        </p:nvSpPr>
        <p:spPr>
          <a:xfrm>
            <a:off x="3969413" y="3112410"/>
            <a:ext cx="2832922" cy="1627584"/>
          </a:xfrm>
          <a:prstGeom prst="rect">
            <a:avLst/>
          </a:prstGeom>
          <a:noFill/>
          <a:ln/>
        </p:spPr>
        <p:txBody>
          <a:bodyPr wrap="square" lIns="0" tIns="0" rIns="0" bIns="0" rtlCol="0" anchor="t">
            <a:normAutofit/>
          </a:bodyPr>
          <a:lstStyle/>
          <a:p>
            <a:pPr marL="342900" indent="-342900" algn="l">
              <a:lnSpc>
                <a:spcPct val="117000"/>
              </a:lnSpc>
              <a:buSzPct val="100000"/>
              <a:buFont typeface="+mj-lt"/>
              <a:buAutoNum type="arabicPeriod"/>
            </a:pPr>
            <a:r>
              <a:rPr lang="zh-CN" altLang="en-US" sz="1400" dirty="0">
                <a:solidFill>
                  <a:srgbClr val="000000"/>
                </a:solidFill>
                <a:latin typeface="Nunito Sans" pitchFamily="34" charset="0"/>
                <a:ea typeface="Nunito Sans" pitchFamily="34" charset="-122"/>
                <a:cs typeface="Nunito Sans" pitchFamily="34" charset="-120"/>
              </a:rPr>
              <a:t>使用後</a:t>
            </a:r>
            <a:r>
              <a:rPr lang="zh-CN" altLang="en-US" sz="1400" b="1" dirty="0">
                <a:solidFill>
                  <a:srgbClr val="000000"/>
                </a:solidFill>
                <a:latin typeface="Nunito Sans" pitchFamily="34" charset="0"/>
                <a:ea typeface="Nunito Sans" pitchFamily="34" charset="-122"/>
                <a:cs typeface="Nunito Sans" pitchFamily="34" charset="-120"/>
              </a:rPr>
              <a:t>立即</a:t>
            </a:r>
            <a:r>
              <a:rPr lang="zh-CN" altLang="en-US" sz="1400" dirty="0">
                <a:solidFill>
                  <a:srgbClr val="000000"/>
                </a:solidFill>
                <a:latin typeface="Nunito Sans" pitchFamily="34" charset="0"/>
                <a:ea typeface="Nunito Sans" pitchFamily="34" charset="-122"/>
                <a:cs typeface="Nunito Sans" pitchFamily="34" charset="-120"/>
              </a:rPr>
              <a:t>投入「尖銳物專用收集盒」</a:t>
            </a:r>
            <a:endParaRPr lang="zh-CN" sz="1400" dirty="0"/>
          </a:p>
          <a:p>
            <a:pPr marL="342900" indent="-342900" algn="l">
              <a:lnSpc>
                <a:spcPct val="117000"/>
              </a:lnSpc>
              <a:buSzPct val="100000"/>
              <a:buFont typeface="+mj-lt"/>
              <a:buAutoNum type="arabicPeriod" startAt="2"/>
            </a:pPr>
            <a:r>
              <a:rPr lang="zh-CN" altLang="en-US" sz="1400" dirty="0">
                <a:solidFill>
                  <a:srgbClr val="000000"/>
                </a:solidFill>
                <a:latin typeface="Nunito Sans" pitchFamily="34" charset="0"/>
                <a:ea typeface="Nunito Sans" pitchFamily="34" charset="-122"/>
                <a:cs typeface="Nunito Sans" pitchFamily="34" charset="-120"/>
              </a:rPr>
              <a:t>收集盒存放於實驗室指定暫存區</a:t>
            </a:r>
            <a:endParaRPr lang="zh-CN" sz="1400" dirty="0"/>
          </a:p>
          <a:p>
            <a:pPr marL="342900" indent="-342900" algn="l">
              <a:lnSpc>
                <a:spcPct val="117000"/>
              </a:lnSpc>
              <a:buSzPct val="100000"/>
              <a:buFont typeface="+mj-lt"/>
              <a:buAutoNum type="arabicPeriod" startAt="3"/>
            </a:pPr>
            <a:r>
              <a:rPr lang="zh-CN" altLang="en-US" sz="1400" dirty="0">
                <a:solidFill>
                  <a:srgbClr val="000000"/>
                </a:solidFill>
                <a:latin typeface="Nunito Sans" pitchFamily="34" charset="0"/>
                <a:ea typeface="Nunito Sans" pitchFamily="34" charset="-122"/>
                <a:cs typeface="Nunito Sans" pitchFamily="34" charset="-120"/>
              </a:rPr>
              <a:t>收集盒達八分滿時，向環安室申請清運</a:t>
            </a:r>
            <a:endParaRPr lang="zh-CN" sz="1400" dirty="0"/>
          </a:p>
          <a:p>
            <a:pPr marL="342900" indent="-342900" algn="l">
              <a:lnSpc>
                <a:spcPct val="117000"/>
              </a:lnSpc>
              <a:buSzPct val="100000"/>
              <a:buFont typeface="+mj-lt"/>
              <a:buAutoNum type="arabicPeriod" startAt="4"/>
            </a:pPr>
            <a:r>
              <a:rPr lang="zh-CN" altLang="en-US" sz="1400" dirty="0">
                <a:solidFill>
                  <a:srgbClr val="000000"/>
                </a:solidFill>
                <a:latin typeface="Nunito Sans" pitchFamily="34" charset="0"/>
                <a:ea typeface="Nunito Sans" pitchFamily="34" charset="-122"/>
                <a:cs typeface="Nunito Sans" pitchFamily="34" charset="-120"/>
              </a:rPr>
              <a:t>由合法清除機構進行最終處理</a:t>
            </a:r>
            <a:endParaRPr lang="zh-CN" sz="1400" dirty="0"/>
          </a:p>
        </p:txBody>
      </p:sp>
      <p:sp>
        <p:nvSpPr>
          <p:cNvPr id="10" name="Shape 7"/>
          <p:cNvSpPr/>
          <p:nvPr/>
        </p:nvSpPr>
        <p:spPr>
          <a:xfrm>
            <a:off x="259044" y="5299153"/>
            <a:ext cx="7083287" cy="886977"/>
          </a:xfrm>
          <a:prstGeom prst="roundRect">
            <a:avLst>
              <a:gd name="adj" fmla="val 9035"/>
            </a:avLst>
          </a:prstGeom>
          <a:solidFill>
            <a:srgbClr val="FFB3B4"/>
          </a:solidFill>
          <a:ln/>
        </p:spPr>
      </p:sp>
      <p:pic>
        <p:nvPicPr>
          <p:cNvPr id="11" name="Image 1" descr="preencoded.png"/>
          <p:cNvPicPr>
            <a:picLocks noChangeAspect="1"/>
          </p:cNvPicPr>
          <p:nvPr/>
        </p:nvPicPr>
        <p:blipFill>
          <a:blip r:embed="rId3"/>
          <a:stretch>
            <a:fillRect/>
          </a:stretch>
        </p:blipFill>
        <p:spPr>
          <a:xfrm>
            <a:off x="481513" y="5622408"/>
            <a:ext cx="221451" cy="177205"/>
          </a:xfrm>
          <a:prstGeom prst="rect">
            <a:avLst/>
          </a:prstGeom>
        </p:spPr>
      </p:pic>
      <p:sp>
        <p:nvSpPr>
          <p:cNvPr id="12" name="Text 8"/>
          <p:cNvSpPr/>
          <p:nvPr/>
        </p:nvSpPr>
        <p:spPr>
          <a:xfrm>
            <a:off x="926530" y="5449711"/>
            <a:ext cx="5543808" cy="617353"/>
          </a:xfrm>
          <a:prstGeom prst="rect">
            <a:avLst/>
          </a:prstGeom>
          <a:noFill/>
          <a:ln/>
        </p:spPr>
        <p:txBody>
          <a:bodyPr wrap="square" lIns="0" tIns="0" rIns="0" bIns="0" rtlCol="0" anchor="t">
            <a:noAutofit/>
          </a:bodyPr>
          <a:lstStyle/>
          <a:p>
            <a:pPr marL="0" indent="0" algn="l">
              <a:lnSpc>
                <a:spcPct val="117000"/>
              </a:lnSpc>
              <a:buNone/>
            </a:pPr>
            <a:r>
              <a:rPr lang="zh-CN" altLang="en-US" dirty="0">
                <a:solidFill>
                  <a:srgbClr val="000000"/>
                </a:solidFill>
                <a:latin typeface="Nunito Sans" pitchFamily="34" charset="0"/>
                <a:ea typeface="Nunito Sans" pitchFamily="34" charset="-122"/>
                <a:cs typeface="Nunito Sans" pitchFamily="34" charset="-120"/>
              </a:rPr>
              <a:t>尖銳物收集盒裝滿後不得強行壓入更多廢棄物，亦不得重複使用或自行開啟。</a:t>
            </a:r>
            <a:endParaRPr lang="zh-CN" dirty="0"/>
          </a:p>
        </p:txBody>
      </p:sp>
      <p:pic>
        <p:nvPicPr>
          <p:cNvPr id="13" name="圖片 12">
            <a:extLst>
              <a:ext uri="{FF2B5EF4-FFF2-40B4-BE49-F238E27FC236}">
                <a16:creationId xmlns:a16="http://schemas.microsoft.com/office/drawing/2014/main" id="{9684291F-7232-7B02-AA41-243C74C90B5A}"/>
              </a:ext>
            </a:extLst>
          </p:cNvPr>
          <p:cNvPicPr>
            <a:picLocks noChangeAspect="1"/>
          </p:cNvPicPr>
          <p:nvPr/>
        </p:nvPicPr>
        <p:blipFill>
          <a:blip r:embed="rId4"/>
          <a:stretch>
            <a:fillRect/>
          </a:stretch>
        </p:blipFill>
        <p:spPr>
          <a:xfrm>
            <a:off x="7519531" y="-46573"/>
            <a:ext cx="4572000" cy="68580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8C9F2DA5-2D5D-20E6-3DD2-B3FD533593A4}"/>
              </a:ext>
            </a:extLst>
          </p:cNvPr>
          <p:cNvPicPr>
            <a:picLocks noChangeAspect="1"/>
          </p:cNvPicPr>
          <p:nvPr/>
        </p:nvPicPr>
        <p:blipFill>
          <a:blip r:embed="rId2"/>
          <a:stretch>
            <a:fillRect/>
          </a:stretch>
        </p:blipFill>
        <p:spPr>
          <a:xfrm>
            <a:off x="752475" y="423862"/>
            <a:ext cx="10687050" cy="6010275"/>
          </a:xfrm>
          <a:prstGeom prst="rect">
            <a:avLst/>
          </a:prstGeom>
        </p:spPr>
      </p:pic>
    </p:spTree>
    <p:extLst>
      <p:ext uri="{BB962C8B-B14F-4D97-AF65-F5344CB8AC3E}">
        <p14:creationId xmlns:p14="http://schemas.microsoft.com/office/powerpoint/2010/main" val="6750157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091A929F-A6A5-3198-C758-0263E4C4F892}"/>
              </a:ext>
            </a:extLst>
          </p:cNvPr>
          <p:cNvPicPr>
            <a:picLocks noChangeAspect="1"/>
          </p:cNvPicPr>
          <p:nvPr/>
        </p:nvPicPr>
        <p:blipFill>
          <a:blip r:embed="rId2"/>
          <a:stretch>
            <a:fillRect/>
          </a:stretch>
        </p:blipFill>
        <p:spPr>
          <a:xfrm>
            <a:off x="0" y="-89218"/>
            <a:ext cx="12208635" cy="6947218"/>
          </a:xfrm>
          <a:prstGeom prst="rect">
            <a:avLst/>
          </a:prstGeom>
        </p:spPr>
      </p:pic>
    </p:spTree>
    <p:extLst>
      <p:ext uri="{BB962C8B-B14F-4D97-AF65-F5344CB8AC3E}">
        <p14:creationId xmlns:p14="http://schemas.microsoft.com/office/powerpoint/2010/main" val="743148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 11">
    <p:spTree>
      <p:nvGrpSpPr>
        <p:cNvPr id="1" name=""/>
        <p:cNvGrpSpPr/>
        <p:nvPr/>
      </p:nvGrpSpPr>
      <p:grpSpPr>
        <a:xfrm>
          <a:off x="0" y="0"/>
          <a:ext cx="0" cy="0"/>
          <a:chOff x="0" y="0"/>
          <a:chExt cx="0" cy="0"/>
        </a:xfrm>
      </p:grpSpPr>
      <p:sp>
        <p:nvSpPr>
          <p:cNvPr id="2" name="Text 0"/>
          <p:cNvSpPr/>
          <p:nvPr/>
        </p:nvSpPr>
        <p:spPr>
          <a:xfrm>
            <a:off x="722803" y="169593"/>
            <a:ext cx="3969048" cy="419894"/>
          </a:xfrm>
          <a:prstGeom prst="rect">
            <a:avLst/>
          </a:prstGeom>
          <a:noFill/>
          <a:ln/>
        </p:spPr>
        <p:txBody>
          <a:bodyPr wrap="none" lIns="0" tIns="0" rIns="0" bIns="0" rtlCol="0" anchor="t"/>
          <a:lstStyle/>
          <a:p>
            <a:pPr marL="0" indent="0" algn="l">
              <a:lnSpc>
                <a:spcPct val="104000"/>
              </a:lnSpc>
              <a:buNone/>
            </a:pPr>
            <a:r>
              <a:rPr lang="zh-CN" altLang="en-US" sz="2600" b="1" dirty="0">
                <a:solidFill>
                  <a:srgbClr val="000000"/>
                </a:solidFill>
                <a:latin typeface="Nunito Sans Bold" pitchFamily="34" charset="0"/>
                <a:ea typeface="Nunito Sans Bold" pitchFamily="34" charset="-122"/>
                <a:cs typeface="Nunito Sans Bold" pitchFamily="34" charset="-120"/>
              </a:rPr>
              <a:t>緊急應變流程</a:t>
            </a:r>
            <a:endParaRPr lang="zh-CN" sz="2600" dirty="0"/>
          </a:p>
        </p:txBody>
      </p:sp>
      <p:sp>
        <p:nvSpPr>
          <p:cNvPr id="4" name="Text 2"/>
          <p:cNvSpPr/>
          <p:nvPr/>
        </p:nvSpPr>
        <p:spPr>
          <a:xfrm>
            <a:off x="275746" y="638211"/>
            <a:ext cx="2126788" cy="297640"/>
          </a:xfrm>
          <a:prstGeom prst="rect">
            <a:avLst/>
          </a:prstGeom>
          <a:noFill/>
          <a:ln/>
        </p:spPr>
        <p:txBody>
          <a:bodyPr wrap="none" lIns="0" tIns="0" rIns="0" bIns="0" rtlCol="0" anchor="t"/>
          <a:lstStyle/>
          <a:p>
            <a:pPr marL="0" indent="0" algn="l">
              <a:lnSpc>
                <a:spcPct val="105000"/>
              </a:lnSpc>
              <a:buNone/>
            </a:pPr>
            <a:r>
              <a:rPr lang="zh-CN" altLang="en-US" sz="2400" dirty="0">
                <a:solidFill>
                  <a:srgbClr val="FF0000"/>
                </a:solidFill>
                <a:latin typeface="Nunito Sans" pitchFamily="34" charset="0"/>
                <a:ea typeface="Nunito Sans" pitchFamily="34" charset="-122"/>
                <a:cs typeface="Nunito Sans" pitchFamily="34" charset="-120"/>
              </a:rPr>
              <a:t>發生事故時的正確處置</a:t>
            </a:r>
            <a:endParaRPr lang="zh-CN" sz="2400" dirty="0">
              <a:solidFill>
                <a:srgbClr val="FF0000"/>
              </a:solidFill>
            </a:endParaRPr>
          </a:p>
        </p:txBody>
      </p:sp>
      <p:sp>
        <p:nvSpPr>
          <p:cNvPr id="5" name="Text 3"/>
          <p:cNvSpPr/>
          <p:nvPr/>
        </p:nvSpPr>
        <p:spPr>
          <a:xfrm>
            <a:off x="250075" y="1121415"/>
            <a:ext cx="10119563" cy="168573"/>
          </a:xfrm>
          <a:prstGeom prst="rect">
            <a:avLst/>
          </a:prstGeom>
          <a:noFill/>
          <a:ln/>
        </p:spPr>
        <p:txBody>
          <a:bodyPr wrap="none" lIns="0" tIns="0" rIns="0" bIns="0" rtlCol="0" anchor="t"/>
          <a:lstStyle/>
          <a:p>
            <a:pPr marL="0" indent="0" algn="l">
              <a:lnSpc>
                <a:spcPct val="105000"/>
              </a:lnSpc>
              <a:buNone/>
            </a:pPr>
            <a:r>
              <a:rPr lang="zh-CN" altLang="en-US" sz="2000" dirty="0">
                <a:solidFill>
                  <a:srgbClr val="004600"/>
                </a:solidFill>
                <a:latin typeface="Nunito Sans" pitchFamily="34" charset="0"/>
                <a:ea typeface="Nunito Sans" pitchFamily="34" charset="-122"/>
                <a:cs typeface="Nunito Sans" pitchFamily="34" charset="-120"/>
              </a:rPr>
              <a:t>實驗室事故發生時，冷靜、迅速且正確的應變是減少傷害的關鍵。</a:t>
            </a:r>
            <a:endParaRPr lang="en-US" altLang="zh-CN" sz="2000" dirty="0">
              <a:solidFill>
                <a:srgbClr val="004600"/>
              </a:solidFill>
              <a:latin typeface="Nunito Sans" pitchFamily="34" charset="0"/>
              <a:ea typeface="Nunito Sans" pitchFamily="34" charset="-122"/>
              <a:cs typeface="Nunito Sans" pitchFamily="34" charset="-120"/>
            </a:endParaRPr>
          </a:p>
          <a:p>
            <a:pPr marL="0" indent="0" algn="l">
              <a:lnSpc>
                <a:spcPct val="105000"/>
              </a:lnSpc>
              <a:buNone/>
            </a:pPr>
            <a:r>
              <a:rPr lang="zh-CN" altLang="en-US" sz="2000" dirty="0">
                <a:solidFill>
                  <a:srgbClr val="004600"/>
                </a:solidFill>
                <a:latin typeface="Nunito Sans" pitchFamily="34" charset="0"/>
                <a:ea typeface="Nunito Sans" pitchFamily="34" charset="-122"/>
                <a:cs typeface="Nunito Sans" pitchFamily="34" charset="-120"/>
              </a:rPr>
              <a:t>以下為兩種最常見緊急狀況的標準應變流程，</a:t>
            </a:r>
            <a:endParaRPr lang="en-US" altLang="zh-CN" sz="2000" dirty="0">
              <a:solidFill>
                <a:srgbClr val="004600"/>
              </a:solidFill>
              <a:latin typeface="Nunito Sans" pitchFamily="34" charset="0"/>
              <a:ea typeface="Nunito Sans" pitchFamily="34" charset="-122"/>
              <a:cs typeface="Nunito Sans" pitchFamily="34" charset="-120"/>
            </a:endParaRPr>
          </a:p>
          <a:p>
            <a:pPr marL="0" indent="0" algn="l">
              <a:lnSpc>
                <a:spcPct val="105000"/>
              </a:lnSpc>
              <a:buNone/>
            </a:pPr>
            <a:r>
              <a:rPr lang="zh-CN" altLang="en-US" sz="2000" dirty="0">
                <a:solidFill>
                  <a:srgbClr val="004600"/>
                </a:solidFill>
                <a:latin typeface="Nunito Sans" pitchFamily="34" charset="0"/>
                <a:ea typeface="Nunito Sans" pitchFamily="34" charset="-122"/>
                <a:cs typeface="Nunito Sans" pitchFamily="34" charset="-120"/>
              </a:rPr>
              <a:t>所有學生均須熟記。</a:t>
            </a:r>
            <a:endParaRPr lang="zh-CN" sz="2000" dirty="0"/>
          </a:p>
        </p:txBody>
      </p:sp>
      <p:sp>
        <p:nvSpPr>
          <p:cNvPr id="6" name="Shape 4"/>
          <p:cNvSpPr/>
          <p:nvPr/>
        </p:nvSpPr>
        <p:spPr>
          <a:xfrm>
            <a:off x="345057" y="2210159"/>
            <a:ext cx="5417388" cy="4530306"/>
          </a:xfrm>
          <a:prstGeom prst="roundRect">
            <a:avLst>
              <a:gd name="adj" fmla="val 2228"/>
            </a:avLst>
          </a:prstGeom>
          <a:solidFill>
            <a:srgbClr val="86A786"/>
          </a:solidFill>
          <a:ln/>
        </p:spPr>
      </p:sp>
      <p:sp>
        <p:nvSpPr>
          <p:cNvPr id="7" name="Text 5"/>
          <p:cNvSpPr/>
          <p:nvPr/>
        </p:nvSpPr>
        <p:spPr>
          <a:xfrm>
            <a:off x="722803" y="2398585"/>
            <a:ext cx="2542715" cy="21629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 人員受傷（含針刺傷）</a:t>
            </a:r>
            <a:endParaRPr lang="zh-CN" sz="1600" dirty="0"/>
          </a:p>
        </p:txBody>
      </p:sp>
      <p:sp>
        <p:nvSpPr>
          <p:cNvPr id="8" name="Text 6"/>
          <p:cNvSpPr/>
          <p:nvPr/>
        </p:nvSpPr>
        <p:spPr>
          <a:xfrm>
            <a:off x="722803" y="2700805"/>
            <a:ext cx="268678" cy="167977"/>
          </a:xfrm>
          <a:prstGeom prst="rect">
            <a:avLst/>
          </a:prstGeom>
          <a:noFill/>
          <a:ln/>
        </p:spPr>
        <p:txBody>
          <a:bodyPr wrap="none" lIns="0" tIns="0" rIns="0" bIns="0" rtlCol="0" anchor="ctr"/>
          <a:lstStyle/>
          <a:p>
            <a:pPr marL="0" indent="0" algn="l">
              <a:lnSpc>
                <a:spcPct val="100000"/>
              </a:lnSpc>
              <a:buNone/>
            </a:pPr>
            <a:r>
              <a:rPr lang="en-US" sz="1600" dirty="0">
                <a:solidFill>
                  <a:srgbClr val="000000"/>
                </a:solidFill>
                <a:latin typeface="Nunito Sans Light" pitchFamily="34" charset="0"/>
                <a:ea typeface="Nunito Sans Light" pitchFamily="34" charset="-122"/>
                <a:cs typeface="Nunito Sans Light" pitchFamily="34" charset="-120"/>
              </a:rPr>
              <a:t>01</a:t>
            </a:r>
            <a:endParaRPr lang="en-US" sz="1600" dirty="0"/>
          </a:p>
        </p:txBody>
      </p:sp>
      <p:sp>
        <p:nvSpPr>
          <p:cNvPr id="9" name="Shape 7"/>
          <p:cNvSpPr/>
          <p:nvPr/>
        </p:nvSpPr>
        <p:spPr>
          <a:xfrm>
            <a:off x="722803" y="2910058"/>
            <a:ext cx="4515828" cy="19050"/>
          </a:xfrm>
          <a:prstGeom prst="rect">
            <a:avLst/>
          </a:prstGeom>
          <a:solidFill>
            <a:srgbClr val="86A786"/>
          </a:solidFill>
          <a:ln/>
        </p:spPr>
      </p:sp>
      <p:sp>
        <p:nvSpPr>
          <p:cNvPr id="10" name="Text 8"/>
          <p:cNvSpPr/>
          <p:nvPr/>
        </p:nvSpPr>
        <p:spPr>
          <a:xfrm>
            <a:off x="722803" y="3015329"/>
            <a:ext cx="1679731" cy="20994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立即通報老師</a:t>
            </a:r>
            <a:endParaRPr lang="zh-CN" sz="1600" dirty="0"/>
          </a:p>
        </p:txBody>
      </p:sp>
      <p:sp>
        <p:nvSpPr>
          <p:cNvPr id="11" name="Text 9"/>
          <p:cNvSpPr/>
          <p:nvPr/>
        </p:nvSpPr>
        <p:spPr>
          <a:xfrm>
            <a:off x="722803" y="3301674"/>
            <a:ext cx="4515828" cy="168573"/>
          </a:xfrm>
          <a:prstGeom prst="rect">
            <a:avLst/>
          </a:prstGeom>
          <a:noFill/>
          <a:ln/>
        </p:spPr>
        <p:txBody>
          <a:bodyPr wrap="none" lIns="0" tIns="0" rIns="0" bIns="0" rtlCol="0" anchor="t"/>
          <a:lstStyle/>
          <a:p>
            <a:pPr marL="0" indent="0" algn="l">
              <a:lnSpc>
                <a:spcPct val="105000"/>
              </a:lnSpc>
              <a:buNone/>
            </a:pPr>
            <a:r>
              <a:rPr lang="zh-CN" altLang="en-US" sz="1600" dirty="0">
                <a:solidFill>
                  <a:srgbClr val="000000"/>
                </a:solidFill>
                <a:latin typeface="Nunito Sans" pitchFamily="34" charset="0"/>
                <a:ea typeface="Nunito Sans" pitchFamily="34" charset="-122"/>
                <a:cs typeface="Nunito Sans" pitchFamily="34" charset="-120"/>
              </a:rPr>
              <a:t>任何傷害事件第一時間通報指導教師，不得隱瞞。</a:t>
            </a:r>
            <a:endParaRPr lang="zh-CN" sz="1600" dirty="0"/>
          </a:p>
        </p:txBody>
      </p:sp>
      <p:sp>
        <p:nvSpPr>
          <p:cNvPr id="12" name="Text 10"/>
          <p:cNvSpPr/>
          <p:nvPr/>
        </p:nvSpPr>
        <p:spPr>
          <a:xfrm>
            <a:off x="722803" y="3647352"/>
            <a:ext cx="268678" cy="167977"/>
          </a:xfrm>
          <a:prstGeom prst="rect">
            <a:avLst/>
          </a:prstGeom>
          <a:noFill/>
          <a:ln/>
        </p:spPr>
        <p:txBody>
          <a:bodyPr wrap="none" lIns="0" tIns="0" rIns="0" bIns="0" rtlCol="0" anchor="ctr"/>
          <a:lstStyle/>
          <a:p>
            <a:pPr marL="0" indent="0" algn="l">
              <a:lnSpc>
                <a:spcPct val="100000"/>
              </a:lnSpc>
              <a:buNone/>
            </a:pPr>
            <a:r>
              <a:rPr lang="en-US" sz="1600" dirty="0">
                <a:solidFill>
                  <a:srgbClr val="000000"/>
                </a:solidFill>
                <a:latin typeface="Nunito Sans Light" pitchFamily="34" charset="0"/>
                <a:ea typeface="Nunito Sans Light" pitchFamily="34" charset="-122"/>
                <a:cs typeface="Nunito Sans Light" pitchFamily="34" charset="-120"/>
              </a:rPr>
              <a:t>02</a:t>
            </a:r>
            <a:endParaRPr lang="en-US" sz="1600" dirty="0"/>
          </a:p>
        </p:txBody>
      </p:sp>
      <p:sp>
        <p:nvSpPr>
          <p:cNvPr id="13" name="Shape 11"/>
          <p:cNvSpPr/>
          <p:nvPr/>
        </p:nvSpPr>
        <p:spPr>
          <a:xfrm>
            <a:off x="722803" y="3856605"/>
            <a:ext cx="4515828" cy="19050"/>
          </a:xfrm>
          <a:prstGeom prst="rect">
            <a:avLst/>
          </a:prstGeom>
          <a:solidFill>
            <a:srgbClr val="86A786"/>
          </a:solidFill>
          <a:ln/>
        </p:spPr>
      </p:sp>
      <p:sp>
        <p:nvSpPr>
          <p:cNvPr id="14" name="Text 12"/>
          <p:cNvSpPr/>
          <p:nvPr/>
        </p:nvSpPr>
        <p:spPr>
          <a:xfrm>
            <a:off x="722803" y="3961876"/>
            <a:ext cx="1679731" cy="20994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緊急處置</a:t>
            </a:r>
            <a:endParaRPr lang="zh-CN" sz="1600" dirty="0"/>
          </a:p>
        </p:txBody>
      </p:sp>
      <p:sp>
        <p:nvSpPr>
          <p:cNvPr id="15" name="Text 13"/>
          <p:cNvSpPr/>
          <p:nvPr/>
        </p:nvSpPr>
        <p:spPr>
          <a:xfrm>
            <a:off x="722803" y="4248221"/>
            <a:ext cx="4515828" cy="337145"/>
          </a:xfrm>
          <a:prstGeom prst="rect">
            <a:avLst/>
          </a:prstGeom>
          <a:noFill/>
          <a:ln/>
        </p:spPr>
        <p:txBody>
          <a:bodyPr wrap="square" lIns="0" tIns="0" rIns="0" bIns="0" rtlCol="0" anchor="t">
            <a:noAutofit/>
          </a:bodyPr>
          <a:lstStyle/>
          <a:p>
            <a:pPr marL="0" indent="0" algn="l">
              <a:lnSpc>
                <a:spcPct val="105000"/>
              </a:lnSpc>
              <a:buNone/>
            </a:pPr>
            <a:r>
              <a:rPr lang="zh-CN" altLang="en-US" sz="1600" dirty="0">
                <a:solidFill>
                  <a:srgbClr val="000000"/>
                </a:solidFill>
                <a:latin typeface="Nunito Sans" pitchFamily="34" charset="0"/>
                <a:ea typeface="Nunito Sans" pitchFamily="34" charset="-122"/>
                <a:cs typeface="Nunito Sans" pitchFamily="34" charset="-120"/>
              </a:rPr>
              <a:t>針刺傷：立即以清水沖洗傷口並擠出血液；化學品接觸：以大量清水沖洗15分鐘以上。</a:t>
            </a:r>
            <a:endParaRPr lang="zh-CN" sz="1600" dirty="0"/>
          </a:p>
        </p:txBody>
      </p:sp>
      <p:sp>
        <p:nvSpPr>
          <p:cNvPr id="16" name="Text 14"/>
          <p:cNvSpPr/>
          <p:nvPr/>
        </p:nvSpPr>
        <p:spPr>
          <a:xfrm>
            <a:off x="722803" y="4762472"/>
            <a:ext cx="268678" cy="167977"/>
          </a:xfrm>
          <a:prstGeom prst="rect">
            <a:avLst/>
          </a:prstGeom>
          <a:noFill/>
          <a:ln/>
        </p:spPr>
        <p:txBody>
          <a:bodyPr wrap="none" lIns="0" tIns="0" rIns="0" bIns="0" rtlCol="0" anchor="ctr"/>
          <a:lstStyle/>
          <a:p>
            <a:pPr marL="0" indent="0" algn="l">
              <a:lnSpc>
                <a:spcPct val="100000"/>
              </a:lnSpc>
              <a:buNone/>
            </a:pPr>
            <a:r>
              <a:rPr lang="en-US" sz="1600" dirty="0">
                <a:solidFill>
                  <a:srgbClr val="000000"/>
                </a:solidFill>
                <a:latin typeface="Nunito Sans Light" pitchFamily="34" charset="0"/>
                <a:ea typeface="Nunito Sans Light" pitchFamily="34" charset="-122"/>
                <a:cs typeface="Nunito Sans Light" pitchFamily="34" charset="-120"/>
              </a:rPr>
              <a:t>03</a:t>
            </a:r>
            <a:endParaRPr lang="en-US" sz="1600" dirty="0"/>
          </a:p>
        </p:txBody>
      </p:sp>
      <p:sp>
        <p:nvSpPr>
          <p:cNvPr id="17" name="Shape 15"/>
          <p:cNvSpPr/>
          <p:nvPr/>
        </p:nvSpPr>
        <p:spPr>
          <a:xfrm>
            <a:off x="722803" y="4971724"/>
            <a:ext cx="4515828" cy="19050"/>
          </a:xfrm>
          <a:prstGeom prst="rect">
            <a:avLst/>
          </a:prstGeom>
          <a:solidFill>
            <a:srgbClr val="86A786"/>
          </a:solidFill>
          <a:ln/>
        </p:spPr>
      </p:sp>
      <p:sp>
        <p:nvSpPr>
          <p:cNvPr id="18" name="Text 16"/>
          <p:cNvSpPr/>
          <p:nvPr/>
        </p:nvSpPr>
        <p:spPr>
          <a:xfrm>
            <a:off x="722803" y="5076995"/>
            <a:ext cx="1679731" cy="20994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前往</a:t>
            </a:r>
            <a:r>
              <a:rPr lang="zh-TW" altLang="en-US" sz="1600" b="1" dirty="0">
                <a:solidFill>
                  <a:srgbClr val="000000"/>
                </a:solidFill>
                <a:latin typeface="Nunito Sans Bold" pitchFamily="34" charset="0"/>
                <a:ea typeface="Nunito Sans Bold" pitchFamily="34" charset="-122"/>
                <a:cs typeface="Nunito Sans Bold" pitchFamily="34" charset="-120"/>
              </a:rPr>
              <a:t>健康</a:t>
            </a:r>
            <a:r>
              <a:rPr lang="zh-CN" altLang="en-US" sz="1600" b="1" dirty="0">
                <a:solidFill>
                  <a:srgbClr val="000000"/>
                </a:solidFill>
                <a:latin typeface="Nunito Sans Bold" pitchFamily="34" charset="0"/>
                <a:ea typeface="Nunito Sans Bold" pitchFamily="34" charset="-122"/>
                <a:cs typeface="Nunito Sans Bold" pitchFamily="34" charset="-120"/>
              </a:rPr>
              <a:t>中心</a:t>
            </a:r>
            <a:endParaRPr lang="zh-CN" sz="1600" dirty="0"/>
          </a:p>
        </p:txBody>
      </p:sp>
      <p:sp>
        <p:nvSpPr>
          <p:cNvPr id="19" name="Text 17"/>
          <p:cNvSpPr/>
          <p:nvPr/>
        </p:nvSpPr>
        <p:spPr>
          <a:xfrm>
            <a:off x="722803" y="5363341"/>
            <a:ext cx="4515828" cy="168573"/>
          </a:xfrm>
          <a:prstGeom prst="rect">
            <a:avLst/>
          </a:prstGeom>
          <a:noFill/>
          <a:ln/>
        </p:spPr>
        <p:txBody>
          <a:bodyPr wrap="none" lIns="0" tIns="0" rIns="0" bIns="0" rtlCol="0" anchor="t"/>
          <a:lstStyle/>
          <a:p>
            <a:pPr marL="0" indent="0" algn="l">
              <a:lnSpc>
                <a:spcPct val="105000"/>
              </a:lnSpc>
              <a:buNone/>
            </a:pPr>
            <a:r>
              <a:rPr lang="zh-CN" altLang="en-US" sz="1600" dirty="0">
                <a:solidFill>
                  <a:srgbClr val="000000"/>
                </a:solidFill>
                <a:latin typeface="Nunito Sans" pitchFamily="34" charset="0"/>
                <a:ea typeface="Nunito Sans" pitchFamily="34" charset="-122"/>
                <a:cs typeface="Nunito Sans" pitchFamily="34" charset="-120"/>
              </a:rPr>
              <a:t>完成初步處置後，前往校內保健中心進行評估與紀錄。</a:t>
            </a:r>
            <a:endParaRPr lang="zh-CN" sz="1600" dirty="0"/>
          </a:p>
        </p:txBody>
      </p:sp>
      <p:sp>
        <p:nvSpPr>
          <p:cNvPr id="20" name="Text 18"/>
          <p:cNvSpPr/>
          <p:nvPr/>
        </p:nvSpPr>
        <p:spPr>
          <a:xfrm>
            <a:off x="722803" y="5709019"/>
            <a:ext cx="268678" cy="167977"/>
          </a:xfrm>
          <a:prstGeom prst="rect">
            <a:avLst/>
          </a:prstGeom>
          <a:noFill/>
          <a:ln/>
        </p:spPr>
        <p:txBody>
          <a:bodyPr wrap="none" lIns="0" tIns="0" rIns="0" bIns="0" rtlCol="0" anchor="ctr"/>
          <a:lstStyle/>
          <a:p>
            <a:pPr marL="0" indent="0" algn="l">
              <a:lnSpc>
                <a:spcPct val="100000"/>
              </a:lnSpc>
              <a:buNone/>
            </a:pPr>
            <a:r>
              <a:rPr lang="en-US" sz="1600" dirty="0">
                <a:solidFill>
                  <a:srgbClr val="000000"/>
                </a:solidFill>
                <a:latin typeface="Nunito Sans Light" pitchFamily="34" charset="0"/>
                <a:ea typeface="Nunito Sans Light" pitchFamily="34" charset="-122"/>
                <a:cs typeface="Nunito Sans Light" pitchFamily="34" charset="-120"/>
              </a:rPr>
              <a:t>04</a:t>
            </a:r>
            <a:endParaRPr lang="en-US" sz="1600" dirty="0"/>
          </a:p>
        </p:txBody>
      </p:sp>
      <p:sp>
        <p:nvSpPr>
          <p:cNvPr id="21" name="Shape 19"/>
          <p:cNvSpPr/>
          <p:nvPr/>
        </p:nvSpPr>
        <p:spPr>
          <a:xfrm>
            <a:off x="722803" y="5918271"/>
            <a:ext cx="4515828" cy="19050"/>
          </a:xfrm>
          <a:prstGeom prst="rect">
            <a:avLst/>
          </a:prstGeom>
          <a:solidFill>
            <a:srgbClr val="86A786"/>
          </a:solidFill>
          <a:ln/>
        </p:spPr>
      </p:sp>
      <p:sp>
        <p:nvSpPr>
          <p:cNvPr id="22" name="Text 20"/>
          <p:cNvSpPr/>
          <p:nvPr/>
        </p:nvSpPr>
        <p:spPr>
          <a:xfrm>
            <a:off x="722803" y="6023542"/>
            <a:ext cx="1679731" cy="20994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必要時撥打119送醫</a:t>
            </a:r>
            <a:endParaRPr lang="zh-CN" sz="1600" dirty="0"/>
          </a:p>
        </p:txBody>
      </p:sp>
      <p:sp>
        <p:nvSpPr>
          <p:cNvPr id="23" name="Text 21"/>
          <p:cNvSpPr/>
          <p:nvPr/>
        </p:nvSpPr>
        <p:spPr>
          <a:xfrm>
            <a:off x="722803" y="6309887"/>
            <a:ext cx="4515828" cy="168573"/>
          </a:xfrm>
          <a:prstGeom prst="rect">
            <a:avLst/>
          </a:prstGeom>
          <a:noFill/>
          <a:ln/>
        </p:spPr>
        <p:txBody>
          <a:bodyPr wrap="none" lIns="0" tIns="0" rIns="0" bIns="0" rtlCol="0" anchor="t"/>
          <a:lstStyle/>
          <a:p>
            <a:pPr marL="0" indent="0" algn="l">
              <a:lnSpc>
                <a:spcPct val="105000"/>
              </a:lnSpc>
              <a:buNone/>
            </a:pPr>
            <a:r>
              <a:rPr lang="zh-CN" altLang="en-US" sz="1600" dirty="0">
                <a:solidFill>
                  <a:srgbClr val="000000"/>
                </a:solidFill>
                <a:latin typeface="Nunito Sans" pitchFamily="34" charset="0"/>
                <a:ea typeface="Nunito Sans" pitchFamily="34" charset="-122"/>
                <a:cs typeface="Nunito Sans" pitchFamily="34" charset="-120"/>
              </a:rPr>
              <a:t>情況嚴重時立即啟動緊急醫療，不得延誤。</a:t>
            </a:r>
            <a:endParaRPr lang="zh-CN" sz="1600" dirty="0"/>
          </a:p>
        </p:txBody>
      </p:sp>
      <p:sp>
        <p:nvSpPr>
          <p:cNvPr id="24" name="Text 22"/>
          <p:cNvSpPr/>
          <p:nvPr/>
        </p:nvSpPr>
        <p:spPr>
          <a:xfrm>
            <a:off x="5981328" y="1624513"/>
            <a:ext cx="2289316" cy="21629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 化學品洩漏</a:t>
            </a:r>
            <a:endParaRPr lang="zh-CN" sz="1600" dirty="0"/>
          </a:p>
        </p:txBody>
      </p:sp>
      <p:sp>
        <p:nvSpPr>
          <p:cNvPr id="25" name="Text 23"/>
          <p:cNvSpPr/>
          <p:nvPr/>
        </p:nvSpPr>
        <p:spPr>
          <a:xfrm>
            <a:off x="5981328" y="1926733"/>
            <a:ext cx="268678" cy="167977"/>
          </a:xfrm>
          <a:prstGeom prst="rect">
            <a:avLst/>
          </a:prstGeom>
          <a:noFill/>
          <a:ln/>
        </p:spPr>
        <p:txBody>
          <a:bodyPr wrap="none" lIns="0" tIns="0" rIns="0" bIns="0" rtlCol="0" anchor="ctr"/>
          <a:lstStyle/>
          <a:p>
            <a:pPr marL="0" indent="0" algn="l">
              <a:lnSpc>
                <a:spcPct val="100000"/>
              </a:lnSpc>
              <a:buNone/>
            </a:pPr>
            <a:r>
              <a:rPr lang="en-US" sz="1600" dirty="0">
                <a:solidFill>
                  <a:srgbClr val="004600"/>
                </a:solidFill>
                <a:latin typeface="Nunito Sans Light" pitchFamily="34" charset="0"/>
                <a:ea typeface="Nunito Sans Light" pitchFamily="34" charset="-122"/>
                <a:cs typeface="Nunito Sans Light" pitchFamily="34" charset="-120"/>
              </a:rPr>
              <a:t>01</a:t>
            </a:r>
            <a:endParaRPr lang="en-US" sz="1600" dirty="0"/>
          </a:p>
        </p:txBody>
      </p:sp>
      <p:sp>
        <p:nvSpPr>
          <p:cNvPr id="26" name="Shape 24"/>
          <p:cNvSpPr/>
          <p:nvPr/>
        </p:nvSpPr>
        <p:spPr>
          <a:xfrm>
            <a:off x="5981328" y="2135986"/>
            <a:ext cx="4591034" cy="19050"/>
          </a:xfrm>
          <a:prstGeom prst="rect">
            <a:avLst/>
          </a:prstGeom>
          <a:solidFill>
            <a:srgbClr val="86A786"/>
          </a:solidFill>
          <a:ln/>
        </p:spPr>
      </p:sp>
      <p:sp>
        <p:nvSpPr>
          <p:cNvPr id="27" name="Text 25"/>
          <p:cNvSpPr/>
          <p:nvPr/>
        </p:nvSpPr>
        <p:spPr>
          <a:xfrm>
            <a:off x="5981328" y="2241257"/>
            <a:ext cx="1679731" cy="20994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4600"/>
                </a:solidFill>
                <a:latin typeface="Nunito Sans Bold" pitchFamily="34" charset="0"/>
                <a:ea typeface="Nunito Sans Bold" pitchFamily="34" charset="-122"/>
                <a:cs typeface="Nunito Sans Bold" pitchFamily="34" charset="-120"/>
              </a:rPr>
              <a:t>警戒</a:t>
            </a:r>
            <a:endParaRPr lang="zh-CN" sz="1600" dirty="0"/>
          </a:p>
        </p:txBody>
      </p:sp>
      <p:sp>
        <p:nvSpPr>
          <p:cNvPr id="28" name="Text 26"/>
          <p:cNvSpPr/>
          <p:nvPr/>
        </p:nvSpPr>
        <p:spPr>
          <a:xfrm>
            <a:off x="5981328" y="2527602"/>
            <a:ext cx="4591034" cy="168573"/>
          </a:xfrm>
          <a:prstGeom prst="rect">
            <a:avLst/>
          </a:prstGeom>
          <a:noFill/>
          <a:ln/>
        </p:spPr>
        <p:txBody>
          <a:bodyPr wrap="none" lIns="0" tIns="0" rIns="0" bIns="0" rtlCol="0" anchor="t"/>
          <a:lstStyle/>
          <a:p>
            <a:pPr marL="0" indent="0" algn="l">
              <a:lnSpc>
                <a:spcPct val="105000"/>
              </a:lnSpc>
              <a:buNone/>
            </a:pPr>
            <a:r>
              <a:rPr lang="zh-CN" altLang="en-US" sz="1600" dirty="0">
                <a:solidFill>
                  <a:srgbClr val="004600"/>
                </a:solidFill>
                <a:latin typeface="Nunito Sans" pitchFamily="34" charset="0"/>
                <a:ea typeface="Nunito Sans" pitchFamily="34" charset="-122"/>
                <a:cs typeface="Nunito Sans" pitchFamily="34" charset="-120"/>
              </a:rPr>
              <a:t>立即停止實驗，警告周圍人員遠離洩漏區域，避免踩踏或接觸。</a:t>
            </a:r>
            <a:endParaRPr lang="zh-CN" sz="1600" dirty="0"/>
          </a:p>
        </p:txBody>
      </p:sp>
      <p:sp>
        <p:nvSpPr>
          <p:cNvPr id="29" name="Text 27"/>
          <p:cNvSpPr/>
          <p:nvPr/>
        </p:nvSpPr>
        <p:spPr>
          <a:xfrm>
            <a:off x="5981328" y="2873280"/>
            <a:ext cx="268678" cy="167977"/>
          </a:xfrm>
          <a:prstGeom prst="rect">
            <a:avLst/>
          </a:prstGeom>
          <a:noFill/>
          <a:ln/>
        </p:spPr>
        <p:txBody>
          <a:bodyPr wrap="none" lIns="0" tIns="0" rIns="0" bIns="0" rtlCol="0" anchor="ctr"/>
          <a:lstStyle/>
          <a:p>
            <a:pPr marL="0" indent="0" algn="l">
              <a:lnSpc>
                <a:spcPct val="100000"/>
              </a:lnSpc>
              <a:buNone/>
            </a:pPr>
            <a:r>
              <a:rPr lang="en-US" sz="1600" dirty="0">
                <a:solidFill>
                  <a:srgbClr val="004600"/>
                </a:solidFill>
                <a:latin typeface="Nunito Sans Light" pitchFamily="34" charset="0"/>
                <a:ea typeface="Nunito Sans Light" pitchFamily="34" charset="-122"/>
                <a:cs typeface="Nunito Sans Light" pitchFamily="34" charset="-120"/>
              </a:rPr>
              <a:t>02</a:t>
            </a:r>
            <a:endParaRPr lang="en-US" sz="1600" dirty="0"/>
          </a:p>
        </p:txBody>
      </p:sp>
      <p:sp>
        <p:nvSpPr>
          <p:cNvPr id="30" name="Shape 28"/>
          <p:cNvSpPr/>
          <p:nvPr/>
        </p:nvSpPr>
        <p:spPr>
          <a:xfrm>
            <a:off x="5981328" y="3082533"/>
            <a:ext cx="4591034" cy="19050"/>
          </a:xfrm>
          <a:prstGeom prst="rect">
            <a:avLst/>
          </a:prstGeom>
          <a:solidFill>
            <a:srgbClr val="86A786"/>
          </a:solidFill>
          <a:ln/>
        </p:spPr>
      </p:sp>
      <p:sp>
        <p:nvSpPr>
          <p:cNvPr id="31" name="Text 29"/>
          <p:cNvSpPr/>
          <p:nvPr/>
        </p:nvSpPr>
        <p:spPr>
          <a:xfrm>
            <a:off x="5981328" y="3187804"/>
            <a:ext cx="1679731" cy="20994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4600"/>
                </a:solidFill>
                <a:latin typeface="Nunito Sans Bold" pitchFamily="34" charset="0"/>
                <a:ea typeface="Nunito Sans Bold" pitchFamily="34" charset="-122"/>
                <a:cs typeface="Nunito Sans Bold" pitchFamily="34" charset="-120"/>
              </a:rPr>
              <a:t>疏散</a:t>
            </a:r>
            <a:endParaRPr lang="zh-CN" sz="1600" dirty="0"/>
          </a:p>
        </p:txBody>
      </p:sp>
      <p:sp>
        <p:nvSpPr>
          <p:cNvPr id="32" name="Text 30"/>
          <p:cNvSpPr/>
          <p:nvPr/>
        </p:nvSpPr>
        <p:spPr>
          <a:xfrm>
            <a:off x="5981328" y="3474149"/>
            <a:ext cx="4591034" cy="168573"/>
          </a:xfrm>
          <a:prstGeom prst="rect">
            <a:avLst/>
          </a:prstGeom>
          <a:noFill/>
          <a:ln/>
        </p:spPr>
        <p:txBody>
          <a:bodyPr wrap="none" lIns="0" tIns="0" rIns="0" bIns="0" rtlCol="0" anchor="t"/>
          <a:lstStyle/>
          <a:p>
            <a:pPr marL="0" indent="0" algn="l">
              <a:lnSpc>
                <a:spcPct val="105000"/>
              </a:lnSpc>
              <a:buNone/>
            </a:pPr>
            <a:r>
              <a:rPr lang="zh-CN" altLang="en-US" sz="1600" dirty="0">
                <a:solidFill>
                  <a:srgbClr val="004600"/>
                </a:solidFill>
                <a:latin typeface="Nunito Sans" pitchFamily="34" charset="0"/>
                <a:ea typeface="Nunito Sans" pitchFamily="34" charset="-122"/>
                <a:cs typeface="Nunito Sans" pitchFamily="34" charset="-120"/>
              </a:rPr>
              <a:t>依洩漏物危害程度，疏散實驗室內人員至安全區域。</a:t>
            </a:r>
            <a:endParaRPr lang="zh-CN" sz="1600" dirty="0"/>
          </a:p>
        </p:txBody>
      </p:sp>
      <p:sp>
        <p:nvSpPr>
          <p:cNvPr id="33" name="Text 31"/>
          <p:cNvSpPr/>
          <p:nvPr/>
        </p:nvSpPr>
        <p:spPr>
          <a:xfrm>
            <a:off x="5981328" y="3819827"/>
            <a:ext cx="268678" cy="167977"/>
          </a:xfrm>
          <a:prstGeom prst="rect">
            <a:avLst/>
          </a:prstGeom>
          <a:noFill/>
          <a:ln/>
        </p:spPr>
        <p:txBody>
          <a:bodyPr wrap="none" lIns="0" tIns="0" rIns="0" bIns="0" rtlCol="0" anchor="ctr"/>
          <a:lstStyle/>
          <a:p>
            <a:pPr marL="0" indent="0" algn="l">
              <a:lnSpc>
                <a:spcPct val="100000"/>
              </a:lnSpc>
              <a:buNone/>
            </a:pPr>
            <a:r>
              <a:rPr lang="en-US" sz="1600" dirty="0">
                <a:solidFill>
                  <a:srgbClr val="004600"/>
                </a:solidFill>
                <a:latin typeface="Nunito Sans Light" pitchFamily="34" charset="0"/>
                <a:ea typeface="Nunito Sans Light" pitchFamily="34" charset="-122"/>
                <a:cs typeface="Nunito Sans Light" pitchFamily="34" charset="-120"/>
              </a:rPr>
              <a:t>03</a:t>
            </a:r>
            <a:endParaRPr lang="en-US" sz="1600" dirty="0"/>
          </a:p>
        </p:txBody>
      </p:sp>
      <p:sp>
        <p:nvSpPr>
          <p:cNvPr id="34" name="Shape 32"/>
          <p:cNvSpPr/>
          <p:nvPr/>
        </p:nvSpPr>
        <p:spPr>
          <a:xfrm>
            <a:off x="5981328" y="4029080"/>
            <a:ext cx="4591034" cy="19050"/>
          </a:xfrm>
          <a:prstGeom prst="rect">
            <a:avLst/>
          </a:prstGeom>
          <a:solidFill>
            <a:srgbClr val="86A786"/>
          </a:solidFill>
          <a:ln/>
        </p:spPr>
      </p:sp>
      <p:sp>
        <p:nvSpPr>
          <p:cNvPr id="35" name="Text 33"/>
          <p:cNvSpPr/>
          <p:nvPr/>
        </p:nvSpPr>
        <p:spPr>
          <a:xfrm>
            <a:off x="5981328" y="4134351"/>
            <a:ext cx="1679731" cy="20994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4600"/>
                </a:solidFill>
                <a:latin typeface="Nunito Sans Bold" pitchFamily="34" charset="0"/>
                <a:ea typeface="Nunito Sans Bold" pitchFamily="34" charset="-122"/>
                <a:cs typeface="Nunito Sans Bold" pitchFamily="34" charset="-120"/>
              </a:rPr>
              <a:t>通報</a:t>
            </a:r>
            <a:endParaRPr lang="zh-CN" sz="1600" dirty="0"/>
          </a:p>
        </p:txBody>
      </p:sp>
      <p:sp>
        <p:nvSpPr>
          <p:cNvPr id="36" name="Text 34"/>
          <p:cNvSpPr/>
          <p:nvPr/>
        </p:nvSpPr>
        <p:spPr>
          <a:xfrm>
            <a:off x="5981328" y="4420696"/>
            <a:ext cx="4591034" cy="168573"/>
          </a:xfrm>
          <a:prstGeom prst="rect">
            <a:avLst/>
          </a:prstGeom>
          <a:noFill/>
          <a:ln/>
        </p:spPr>
        <p:txBody>
          <a:bodyPr wrap="none" lIns="0" tIns="0" rIns="0" bIns="0" rtlCol="0" anchor="t"/>
          <a:lstStyle/>
          <a:p>
            <a:pPr marL="0" indent="0" algn="l">
              <a:lnSpc>
                <a:spcPct val="105000"/>
              </a:lnSpc>
              <a:buNone/>
            </a:pPr>
            <a:r>
              <a:rPr lang="zh-CN" altLang="en-US" sz="1600" dirty="0">
                <a:solidFill>
                  <a:srgbClr val="004600"/>
                </a:solidFill>
                <a:latin typeface="Nunito Sans" pitchFamily="34" charset="0"/>
                <a:ea typeface="Nunito Sans" pitchFamily="34" charset="-122"/>
                <a:cs typeface="Nunito Sans" pitchFamily="34" charset="-120"/>
              </a:rPr>
              <a:t>立即通報指導教師及環安室，說明洩漏物質名稱及數量。</a:t>
            </a:r>
            <a:endParaRPr lang="zh-CN" sz="1600" dirty="0"/>
          </a:p>
        </p:txBody>
      </p:sp>
      <p:sp>
        <p:nvSpPr>
          <p:cNvPr id="37" name="Text 35"/>
          <p:cNvSpPr/>
          <p:nvPr/>
        </p:nvSpPr>
        <p:spPr>
          <a:xfrm>
            <a:off x="5981328" y="4766374"/>
            <a:ext cx="268678" cy="167977"/>
          </a:xfrm>
          <a:prstGeom prst="rect">
            <a:avLst/>
          </a:prstGeom>
          <a:noFill/>
          <a:ln/>
        </p:spPr>
        <p:txBody>
          <a:bodyPr wrap="none" lIns="0" tIns="0" rIns="0" bIns="0" rtlCol="0" anchor="ctr"/>
          <a:lstStyle/>
          <a:p>
            <a:pPr marL="0" indent="0" algn="l">
              <a:lnSpc>
                <a:spcPct val="100000"/>
              </a:lnSpc>
              <a:buNone/>
            </a:pPr>
            <a:r>
              <a:rPr lang="en-US" sz="1600" dirty="0">
                <a:solidFill>
                  <a:srgbClr val="004600"/>
                </a:solidFill>
                <a:latin typeface="Nunito Sans Light" pitchFamily="34" charset="0"/>
                <a:ea typeface="Nunito Sans Light" pitchFamily="34" charset="-122"/>
                <a:cs typeface="Nunito Sans Light" pitchFamily="34" charset="-120"/>
              </a:rPr>
              <a:t>04</a:t>
            </a:r>
            <a:endParaRPr lang="en-US" sz="1600" dirty="0"/>
          </a:p>
        </p:txBody>
      </p:sp>
      <p:sp>
        <p:nvSpPr>
          <p:cNvPr id="38" name="Shape 36"/>
          <p:cNvSpPr/>
          <p:nvPr/>
        </p:nvSpPr>
        <p:spPr>
          <a:xfrm>
            <a:off x="5981328" y="4975626"/>
            <a:ext cx="4591034" cy="19050"/>
          </a:xfrm>
          <a:prstGeom prst="rect">
            <a:avLst/>
          </a:prstGeom>
          <a:solidFill>
            <a:srgbClr val="86A786"/>
          </a:solidFill>
          <a:ln/>
        </p:spPr>
      </p:sp>
      <p:sp>
        <p:nvSpPr>
          <p:cNvPr id="39" name="Text 37"/>
          <p:cNvSpPr/>
          <p:nvPr/>
        </p:nvSpPr>
        <p:spPr>
          <a:xfrm>
            <a:off x="5981328" y="5080898"/>
            <a:ext cx="1679731" cy="20994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4600"/>
                </a:solidFill>
                <a:latin typeface="Nunito Sans Bold" pitchFamily="34" charset="0"/>
                <a:ea typeface="Nunito Sans Bold" pitchFamily="34" charset="-122"/>
                <a:cs typeface="Nunito Sans Bold" pitchFamily="34" charset="-120"/>
              </a:rPr>
              <a:t>應變處理</a:t>
            </a:r>
            <a:endParaRPr lang="zh-CN" sz="1600" dirty="0"/>
          </a:p>
        </p:txBody>
      </p:sp>
      <p:sp>
        <p:nvSpPr>
          <p:cNvPr id="40" name="Text 38"/>
          <p:cNvSpPr/>
          <p:nvPr/>
        </p:nvSpPr>
        <p:spPr>
          <a:xfrm>
            <a:off x="5981328" y="5367243"/>
            <a:ext cx="4591034" cy="168573"/>
          </a:xfrm>
          <a:prstGeom prst="rect">
            <a:avLst/>
          </a:prstGeom>
          <a:noFill/>
          <a:ln/>
        </p:spPr>
        <p:txBody>
          <a:bodyPr wrap="none" lIns="0" tIns="0" rIns="0" bIns="0" rtlCol="0" anchor="t"/>
          <a:lstStyle/>
          <a:p>
            <a:pPr marL="0" indent="0" algn="l">
              <a:lnSpc>
                <a:spcPct val="105000"/>
              </a:lnSpc>
              <a:buNone/>
            </a:pPr>
            <a:r>
              <a:rPr lang="zh-CN" altLang="en-US" sz="1600" dirty="0">
                <a:solidFill>
                  <a:srgbClr val="004600"/>
                </a:solidFill>
                <a:latin typeface="Nunito Sans" pitchFamily="34" charset="0"/>
                <a:ea typeface="Nunito Sans" pitchFamily="34" charset="-122"/>
                <a:cs typeface="Nunito Sans" pitchFamily="34" charset="-120"/>
              </a:rPr>
              <a:t>由具備資格的人員依SDS指示進行清理，或等待環安室人員處置。</a:t>
            </a:r>
            <a:endParaRPr lang="zh-CN" sz="1600" dirty="0"/>
          </a:p>
        </p:txBody>
      </p:sp>
      <p:sp>
        <p:nvSpPr>
          <p:cNvPr id="41" name="文字方塊 40">
            <a:extLst>
              <a:ext uri="{FF2B5EF4-FFF2-40B4-BE49-F238E27FC236}">
                <a16:creationId xmlns:a16="http://schemas.microsoft.com/office/drawing/2014/main" id="{EE40C999-3B45-DC46-DA1C-C63774CACB93}"/>
              </a:ext>
            </a:extLst>
          </p:cNvPr>
          <p:cNvSpPr txBox="1"/>
          <p:nvPr/>
        </p:nvSpPr>
        <p:spPr>
          <a:xfrm>
            <a:off x="5900048" y="5713535"/>
            <a:ext cx="6096000" cy="840423"/>
          </a:xfrm>
          <a:prstGeom prst="rect">
            <a:avLst/>
          </a:prstGeom>
          <a:noFill/>
        </p:spPr>
        <p:txBody>
          <a:bodyPr wrap="square">
            <a:spAutoFit/>
          </a:bodyPr>
          <a:lstStyle/>
          <a:p>
            <a:pPr marL="1004570" indent="-1004570">
              <a:lnSpc>
                <a:spcPts val="2000"/>
              </a:lnSpc>
            </a:pPr>
            <a:r>
              <a:rPr lang="zh-TW" altLang="en-US" sz="1400" kern="0" dirty="0">
                <a:effectLst/>
                <a:latin typeface="Palatino Linotype" panose="02040502050505030304" pitchFamily="18" charset="0"/>
                <a:ea typeface="標楷體" panose="03000509000000000000" pitchFamily="65" charset="-120"/>
                <a:cs typeface="TTB7CF9C5CtCID-WinCharSetFFFF-H"/>
              </a:rPr>
              <a:t>緊急應變通知，環安室、學安中心，</a:t>
            </a:r>
            <a:r>
              <a:rPr lang="zh-TW" altLang="zh-TW" sz="1400" kern="0" dirty="0">
                <a:effectLst/>
                <a:latin typeface="Palatino Linotype" panose="02040502050505030304" pitchFamily="18" charset="0"/>
                <a:ea typeface="標楷體" panose="03000509000000000000" pitchFamily="65" charset="-120"/>
                <a:cs typeface="TTB7CF9C5CtCID-WinCharSetFFFF-H"/>
              </a:rPr>
              <a:t>工作場所負責人應立即採取緊急防治措</a:t>
            </a:r>
            <a:endParaRPr lang="en-US" altLang="zh-TW" sz="1400" kern="0" dirty="0">
              <a:effectLst/>
              <a:latin typeface="Palatino Linotype" panose="02040502050505030304" pitchFamily="18" charset="0"/>
              <a:ea typeface="標楷體" panose="03000509000000000000" pitchFamily="65" charset="-120"/>
              <a:cs typeface="TTB7CF9C5CtCID-WinCharSetFFFF-H"/>
            </a:endParaRPr>
          </a:p>
          <a:p>
            <a:pPr marL="1004570" indent="-1004570">
              <a:lnSpc>
                <a:spcPts val="2000"/>
              </a:lnSpc>
            </a:pPr>
            <a:r>
              <a:rPr lang="zh-TW" altLang="zh-TW" sz="1400" kern="0" dirty="0">
                <a:effectLst/>
                <a:latin typeface="Palatino Linotype" panose="02040502050505030304" pitchFamily="18" charset="0"/>
                <a:ea typeface="標楷體" panose="03000509000000000000" pitchFamily="65" charset="-120"/>
                <a:cs typeface="TTB7CF9C5CtCID-WinCharSetFFFF-H"/>
              </a:rPr>
              <a:t>施，</a:t>
            </a:r>
            <a:r>
              <a:rPr lang="zh-TW" altLang="zh-TW" sz="1400" kern="0" dirty="0">
                <a:solidFill>
                  <a:srgbClr val="FF0000"/>
                </a:solidFill>
                <a:effectLst/>
                <a:latin typeface="Palatino Linotype" panose="02040502050505030304" pitchFamily="18" charset="0"/>
                <a:ea typeface="標楷體" panose="03000509000000000000" pitchFamily="65" charset="-120"/>
                <a:cs typeface="TTB7CF9C5CtCID-WinCharSetFFFF-H"/>
              </a:rPr>
              <a:t>至遲於</a:t>
            </a:r>
            <a:r>
              <a:rPr lang="en-US" altLang="zh-TW" sz="1400" kern="0" dirty="0">
                <a:solidFill>
                  <a:srgbClr val="FF0000"/>
                </a:solidFill>
                <a:effectLst/>
                <a:latin typeface="Palatino Linotype" panose="02040502050505030304" pitchFamily="18" charset="0"/>
                <a:ea typeface="標楷體" panose="03000509000000000000" pitchFamily="65" charset="-120"/>
                <a:cs typeface="TTB7CF9C5CtCID-WinCharSetFFFF-H"/>
              </a:rPr>
              <a:t>30</a:t>
            </a:r>
            <a:r>
              <a:rPr lang="zh-TW" altLang="zh-TW" sz="1400" kern="0" dirty="0">
                <a:solidFill>
                  <a:srgbClr val="FF0000"/>
                </a:solidFill>
                <a:effectLst/>
                <a:latin typeface="Palatino Linotype" panose="02040502050505030304" pitchFamily="18" charset="0"/>
                <a:ea typeface="標楷體" panose="03000509000000000000" pitchFamily="65" charset="-120"/>
                <a:cs typeface="TTB7CF9C5CtCID-WinCharSetFFFF-H"/>
              </a:rPr>
              <a:t>分鐘內報知地方主管機關台中市環保局</a:t>
            </a:r>
            <a:r>
              <a:rPr lang="en-US" altLang="zh-TW" sz="1400" kern="0" dirty="0">
                <a:solidFill>
                  <a:srgbClr val="FF0000"/>
                </a:solidFill>
                <a:latin typeface="Palatino Linotype" panose="02040502050505030304" pitchFamily="18" charset="0"/>
                <a:ea typeface="標楷體" panose="03000509000000000000" pitchFamily="65" charset="-120"/>
                <a:cs typeface="TTB7CF9C5CtCID-WinCharSetFFFF-H"/>
              </a:rPr>
              <a:t>(</a:t>
            </a:r>
            <a:r>
              <a:rPr lang="zh-TW" altLang="en-US" sz="1400" kern="0" dirty="0">
                <a:solidFill>
                  <a:srgbClr val="FF0000"/>
                </a:solidFill>
                <a:latin typeface="Palatino Linotype" panose="02040502050505030304" pitchFamily="18" charset="0"/>
                <a:ea typeface="標楷體" panose="03000509000000000000" pitchFamily="65" charset="-120"/>
                <a:cs typeface="TTB7CF9C5CtCID-WinCharSetFFFF-H"/>
              </a:rPr>
              <a:t>通報緊急污染，請直</a:t>
            </a:r>
            <a:endParaRPr lang="en-US" altLang="zh-TW" sz="1400" kern="0" dirty="0">
              <a:solidFill>
                <a:srgbClr val="FF0000"/>
              </a:solidFill>
              <a:latin typeface="Palatino Linotype" panose="02040502050505030304" pitchFamily="18" charset="0"/>
              <a:ea typeface="標楷體" panose="03000509000000000000" pitchFamily="65" charset="-120"/>
              <a:cs typeface="TTB7CF9C5CtCID-WinCharSetFFFF-H"/>
            </a:endParaRPr>
          </a:p>
          <a:p>
            <a:pPr marL="1004570" indent="-1004570">
              <a:lnSpc>
                <a:spcPts val="2000"/>
              </a:lnSpc>
            </a:pPr>
            <a:r>
              <a:rPr lang="zh-TW" altLang="en-US" sz="1400" kern="0" dirty="0">
                <a:solidFill>
                  <a:srgbClr val="FF0000"/>
                </a:solidFill>
                <a:latin typeface="Palatino Linotype" panose="02040502050505030304" pitchFamily="18" charset="0"/>
                <a:ea typeface="標楷體" panose="03000509000000000000" pitchFamily="65" charset="-120"/>
                <a:cs typeface="TTB7CF9C5CtCID-WinCharSetFFFF-H"/>
              </a:rPr>
              <a:t>撥 </a:t>
            </a:r>
            <a:r>
              <a:rPr lang="en-US" altLang="zh-TW" sz="1400" kern="0" dirty="0">
                <a:solidFill>
                  <a:srgbClr val="FF0000"/>
                </a:solidFill>
                <a:latin typeface="Palatino Linotype" panose="02040502050505030304" pitchFamily="18" charset="0"/>
                <a:ea typeface="標楷體" panose="03000509000000000000" pitchFamily="65" charset="-120"/>
                <a:cs typeface="TTB7CF9C5CtCID-WinCharSetFFFF-H"/>
              </a:rPr>
              <a:t>0800-066-666 </a:t>
            </a:r>
            <a:r>
              <a:rPr lang="zh-TW" altLang="en-US" sz="1400" kern="0" dirty="0">
                <a:solidFill>
                  <a:srgbClr val="FF0000"/>
                </a:solidFill>
                <a:latin typeface="Palatino Linotype" panose="02040502050505030304" pitchFamily="18" charset="0"/>
                <a:ea typeface="標楷體" panose="03000509000000000000" pitchFamily="65" charset="-120"/>
                <a:cs typeface="TTB7CF9C5CtCID-WinCharSetFFFF-H"/>
              </a:rPr>
              <a:t>或 </a:t>
            </a:r>
            <a:r>
              <a:rPr lang="en-US" altLang="zh-TW" sz="1400" kern="0" dirty="0">
                <a:solidFill>
                  <a:srgbClr val="FF0000"/>
                </a:solidFill>
                <a:latin typeface="Palatino Linotype" panose="02040502050505030304" pitchFamily="18" charset="0"/>
                <a:ea typeface="標楷體" panose="03000509000000000000" pitchFamily="65" charset="-120"/>
                <a:cs typeface="TTB7CF9C5CtCID-WinCharSetFFFF-H"/>
              </a:rPr>
              <a:t>04-2328-0380</a:t>
            </a:r>
            <a:r>
              <a:rPr lang="zh-TW" altLang="en-US" sz="1400" kern="0" dirty="0">
                <a:solidFill>
                  <a:srgbClr val="FF0000"/>
                </a:solidFill>
                <a:latin typeface="Palatino Linotype" panose="02040502050505030304" pitchFamily="18" charset="0"/>
                <a:ea typeface="標楷體" panose="03000509000000000000" pitchFamily="65" charset="-120"/>
                <a:cs typeface="TTB7CF9C5CtCID-WinCharSetFFFF-H"/>
              </a:rPr>
              <a:t>（</a:t>
            </a:r>
            <a:r>
              <a:rPr lang="en-US" altLang="zh-TW" sz="1400" kern="0" dirty="0">
                <a:solidFill>
                  <a:srgbClr val="FF0000"/>
                </a:solidFill>
                <a:latin typeface="Palatino Linotype" panose="02040502050505030304" pitchFamily="18" charset="0"/>
                <a:ea typeface="標楷體" panose="03000509000000000000" pitchFamily="65" charset="-120"/>
                <a:cs typeface="TTB7CF9C5CtCID-WinCharSetFFFF-H"/>
              </a:rPr>
              <a:t>24</a:t>
            </a:r>
            <a:r>
              <a:rPr lang="zh-TW" altLang="en-US" sz="1400" kern="0" dirty="0">
                <a:solidFill>
                  <a:srgbClr val="FF0000"/>
                </a:solidFill>
                <a:latin typeface="Palatino Linotype" panose="02040502050505030304" pitchFamily="18" charset="0"/>
                <a:ea typeface="標楷體" panose="03000509000000000000" pitchFamily="65" charset="-120"/>
                <a:cs typeface="TTB7CF9C5CtCID-WinCharSetFFFF-H"/>
              </a:rPr>
              <a:t>小時全年無休）</a:t>
            </a:r>
            <a:r>
              <a:rPr lang="zh-TW" altLang="zh-TW" sz="1400" kern="0" dirty="0">
                <a:solidFill>
                  <a:srgbClr val="FF0000"/>
                </a:solidFill>
                <a:effectLst/>
                <a:latin typeface="Palatino Linotype" panose="02040502050505030304" pitchFamily="18" charset="0"/>
                <a:ea typeface="標楷體" panose="03000509000000000000" pitchFamily="65" charset="-120"/>
                <a:cs typeface="TTB7CF9C5CtCID-WinCharSetFFFF-H"/>
              </a:rPr>
              <a:t>。</a:t>
            </a:r>
            <a:endParaRPr lang="zh-TW" altLang="zh-TW" sz="1200" kern="100" dirty="0">
              <a:effectLst/>
              <a:latin typeface="Palatino Linotype" panose="02040502050505030304" pitchFamily="18" charset="0"/>
              <a:ea typeface="新細明體" panose="02020500000000000000" pitchFamily="18" charset="-12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name="Slide 12">
    <p:spTree>
      <p:nvGrpSpPr>
        <p:cNvPr id="1" name=""/>
        <p:cNvGrpSpPr/>
        <p:nvPr/>
      </p:nvGrpSpPr>
      <p:grpSpPr>
        <a:xfrm>
          <a:off x="0" y="0"/>
          <a:ext cx="0" cy="0"/>
          <a:chOff x="0" y="0"/>
          <a:chExt cx="0" cy="0"/>
        </a:xfrm>
      </p:grpSpPr>
      <p:sp>
        <p:nvSpPr>
          <p:cNvPr id="3" name="Text 0"/>
          <p:cNvSpPr/>
          <p:nvPr/>
        </p:nvSpPr>
        <p:spPr>
          <a:xfrm>
            <a:off x="575335" y="348395"/>
            <a:ext cx="4634690" cy="457398"/>
          </a:xfrm>
          <a:prstGeom prst="rect">
            <a:avLst/>
          </a:prstGeom>
          <a:noFill/>
          <a:ln/>
        </p:spPr>
        <p:txBody>
          <a:bodyPr wrap="none" lIns="0" tIns="0" rIns="0" bIns="0" rtlCol="0" anchor="t"/>
          <a:lstStyle/>
          <a:p>
            <a:pPr marL="0" indent="0" algn="l">
              <a:lnSpc>
                <a:spcPct val="104000"/>
              </a:lnSpc>
              <a:buNone/>
            </a:pPr>
            <a:r>
              <a:rPr lang="zh-CN" altLang="en-US" sz="2850" b="1" dirty="0">
                <a:solidFill>
                  <a:srgbClr val="000000"/>
                </a:solidFill>
                <a:latin typeface="Nunito Sans Bold" pitchFamily="34" charset="0"/>
                <a:ea typeface="Nunito Sans Bold" pitchFamily="34" charset="-122"/>
                <a:cs typeface="Nunito Sans Bold" pitchFamily="34" charset="-120"/>
              </a:rPr>
              <a:t>緊急設備確認與火災逃生</a:t>
            </a:r>
            <a:endParaRPr lang="zh-CN" sz="2850" dirty="0"/>
          </a:p>
        </p:txBody>
      </p:sp>
      <p:sp>
        <p:nvSpPr>
          <p:cNvPr id="4" name="Text 1"/>
          <p:cNvSpPr/>
          <p:nvPr/>
        </p:nvSpPr>
        <p:spPr>
          <a:xfrm>
            <a:off x="575335" y="982763"/>
            <a:ext cx="2439232" cy="228699"/>
          </a:xfrm>
          <a:prstGeom prst="rect">
            <a:avLst/>
          </a:prstGeom>
          <a:noFill/>
          <a:ln/>
        </p:spPr>
        <p:txBody>
          <a:bodyPr wrap="none" lIns="0" tIns="0" rIns="0" bIns="0" rtlCol="0" anchor="t"/>
          <a:lstStyle/>
          <a:p>
            <a:pPr marL="0" indent="0" algn="l">
              <a:lnSpc>
                <a:spcPct val="104000"/>
              </a:lnSpc>
              <a:buNone/>
            </a:pPr>
            <a:r>
              <a:rPr lang="zh-CN" altLang="en-US" b="1" dirty="0">
                <a:solidFill>
                  <a:srgbClr val="FF0000"/>
                </a:solidFill>
                <a:latin typeface="Nunito Sans Bold" pitchFamily="34" charset="0"/>
                <a:ea typeface="Nunito Sans Bold" pitchFamily="34" charset="-122"/>
                <a:cs typeface="Nunito Sans Bold" pitchFamily="34" charset="-120"/>
              </a:rPr>
              <a:t>緊急設備位置確認</a:t>
            </a:r>
            <a:endParaRPr lang="zh-CN" dirty="0">
              <a:solidFill>
                <a:srgbClr val="FF0000"/>
              </a:solidFill>
            </a:endParaRPr>
          </a:p>
        </p:txBody>
      </p:sp>
      <p:sp>
        <p:nvSpPr>
          <p:cNvPr id="5" name="Text 2"/>
          <p:cNvSpPr/>
          <p:nvPr/>
        </p:nvSpPr>
        <p:spPr>
          <a:xfrm>
            <a:off x="251791" y="1373138"/>
            <a:ext cx="3415902" cy="561875"/>
          </a:xfrm>
          <a:prstGeom prst="rect">
            <a:avLst/>
          </a:prstGeom>
          <a:noFill/>
          <a:ln/>
        </p:spPr>
        <p:txBody>
          <a:bodyPr wrap="square" lIns="0" tIns="0" rIns="0" bIns="0" rtlCol="0" anchor="t">
            <a:noAutofit/>
          </a:bodyPr>
          <a:lstStyle/>
          <a:p>
            <a:pPr marL="0" indent="0" algn="l">
              <a:lnSpc>
                <a:spcPct val="108000"/>
              </a:lnSpc>
              <a:buNone/>
            </a:pPr>
            <a:r>
              <a:rPr lang="zh-CN" altLang="en-US" sz="1600" dirty="0">
                <a:solidFill>
                  <a:srgbClr val="FF0000"/>
                </a:solidFill>
                <a:latin typeface="Nunito Sans" pitchFamily="34" charset="0"/>
                <a:ea typeface="Nunito Sans" pitchFamily="34" charset="-122"/>
                <a:cs typeface="Nunito Sans" pitchFamily="34" charset="-120"/>
              </a:rPr>
              <a:t>開學第一週，授課老師須帶領全體學生進行實地確認，完成以下項目：</a:t>
            </a:r>
            <a:endParaRPr lang="zh-CN" sz="1600" dirty="0">
              <a:solidFill>
                <a:srgbClr val="FF0000"/>
              </a:solidFill>
            </a:endParaRPr>
          </a:p>
        </p:txBody>
      </p:sp>
      <p:sp>
        <p:nvSpPr>
          <p:cNvPr id="6" name="Text 3"/>
          <p:cNvSpPr/>
          <p:nvPr/>
        </p:nvSpPr>
        <p:spPr>
          <a:xfrm>
            <a:off x="661475" y="2118221"/>
            <a:ext cx="3579525" cy="189607"/>
          </a:xfrm>
          <a:prstGeom prst="rect">
            <a:avLst/>
          </a:prstGeom>
          <a:noFill/>
          <a:ln/>
        </p:spPr>
        <p:txBody>
          <a:bodyPr wrap="none" lIns="0" tIns="0" rIns="0" bIns="0" rtlCol="0" anchor="t"/>
          <a:lstStyle/>
          <a:p>
            <a:pPr marL="342900" indent="-342900" algn="l">
              <a:lnSpc>
                <a:spcPct val="108000"/>
              </a:lnSpc>
              <a:buSzPct val="100000"/>
              <a:buChar char="​"/>
            </a:pPr>
            <a:r>
              <a:rPr lang="zh-CN" altLang="en-US" sz="1150" dirty="0">
                <a:solidFill>
                  <a:srgbClr val="004600"/>
                </a:solidFill>
                <a:latin typeface="Nunito Sans" pitchFamily="34" charset="0"/>
                <a:ea typeface="Nunito Sans" pitchFamily="34" charset="-122"/>
                <a:cs typeface="Nunito Sans" pitchFamily="34" charset="-120"/>
              </a:rPr>
              <a:t>緊急沖淋設備（Emergency Shower）</a:t>
            </a:r>
            <a:endParaRPr lang="zh-CN" sz="1150" dirty="0"/>
          </a:p>
        </p:txBody>
      </p:sp>
      <p:sp>
        <p:nvSpPr>
          <p:cNvPr id="7" name="Shape 4"/>
          <p:cNvSpPr/>
          <p:nvPr/>
        </p:nvSpPr>
        <p:spPr>
          <a:xfrm>
            <a:off x="661475" y="2139752"/>
            <a:ext cx="146344" cy="146348"/>
          </a:xfrm>
          <a:prstGeom prst="roundRect">
            <a:avLst>
              <a:gd name="adj" fmla="val 42010"/>
            </a:avLst>
          </a:prstGeom>
          <a:noFill/>
          <a:ln w="12700">
            <a:solidFill>
              <a:srgbClr val="567656"/>
            </a:solidFill>
            <a:prstDash val="solid"/>
          </a:ln>
        </p:spPr>
      </p:sp>
      <p:sp>
        <p:nvSpPr>
          <p:cNvPr id="8" name="Text 5"/>
          <p:cNvSpPr/>
          <p:nvPr/>
        </p:nvSpPr>
        <p:spPr>
          <a:xfrm>
            <a:off x="661475" y="2339479"/>
            <a:ext cx="3579525" cy="189607"/>
          </a:xfrm>
          <a:prstGeom prst="rect">
            <a:avLst/>
          </a:prstGeom>
          <a:noFill/>
          <a:ln/>
        </p:spPr>
        <p:txBody>
          <a:bodyPr wrap="none" lIns="0" tIns="0" rIns="0" bIns="0" rtlCol="0" anchor="t"/>
          <a:lstStyle/>
          <a:p>
            <a:pPr marL="342900" indent="-342900" algn="l">
              <a:lnSpc>
                <a:spcPct val="108000"/>
              </a:lnSpc>
              <a:buSzPct val="100000"/>
              <a:buChar char="​"/>
            </a:pPr>
            <a:r>
              <a:rPr lang="zh-CN" altLang="en-US" sz="1150" dirty="0">
                <a:solidFill>
                  <a:srgbClr val="004600"/>
                </a:solidFill>
                <a:latin typeface="Nunito Sans" pitchFamily="34" charset="0"/>
                <a:ea typeface="Nunito Sans" pitchFamily="34" charset="-122"/>
                <a:cs typeface="Nunito Sans" pitchFamily="34" charset="-120"/>
              </a:rPr>
              <a:t>洗眼器（Eyewash Station）</a:t>
            </a:r>
            <a:endParaRPr lang="zh-CN" sz="1150" dirty="0"/>
          </a:p>
        </p:txBody>
      </p:sp>
      <p:sp>
        <p:nvSpPr>
          <p:cNvPr id="9" name="Shape 6"/>
          <p:cNvSpPr/>
          <p:nvPr/>
        </p:nvSpPr>
        <p:spPr>
          <a:xfrm>
            <a:off x="661475" y="2361009"/>
            <a:ext cx="146344" cy="146348"/>
          </a:xfrm>
          <a:prstGeom prst="roundRect">
            <a:avLst>
              <a:gd name="adj" fmla="val 42010"/>
            </a:avLst>
          </a:prstGeom>
          <a:noFill/>
          <a:ln w="12700">
            <a:solidFill>
              <a:srgbClr val="567656"/>
            </a:solidFill>
            <a:prstDash val="solid"/>
          </a:ln>
        </p:spPr>
      </p:sp>
      <p:sp>
        <p:nvSpPr>
          <p:cNvPr id="10" name="Text 7"/>
          <p:cNvSpPr/>
          <p:nvPr/>
        </p:nvSpPr>
        <p:spPr>
          <a:xfrm>
            <a:off x="661475" y="2560737"/>
            <a:ext cx="3579525" cy="189607"/>
          </a:xfrm>
          <a:prstGeom prst="rect">
            <a:avLst/>
          </a:prstGeom>
          <a:noFill/>
          <a:ln/>
        </p:spPr>
        <p:txBody>
          <a:bodyPr wrap="none" lIns="0" tIns="0" rIns="0" bIns="0" rtlCol="0" anchor="t"/>
          <a:lstStyle/>
          <a:p>
            <a:pPr marL="342900" indent="-342900" algn="l">
              <a:lnSpc>
                <a:spcPct val="108000"/>
              </a:lnSpc>
              <a:buSzPct val="100000"/>
              <a:buChar char="​"/>
            </a:pPr>
            <a:r>
              <a:rPr lang="zh-CN" altLang="en-US" sz="1150" dirty="0">
                <a:solidFill>
                  <a:srgbClr val="004600"/>
                </a:solidFill>
                <a:latin typeface="Nunito Sans" pitchFamily="34" charset="0"/>
                <a:ea typeface="Nunito Sans" pitchFamily="34" charset="-122"/>
                <a:cs typeface="Nunito Sans" pitchFamily="34" charset="-120"/>
              </a:rPr>
              <a:t>滅火器（位置與使用方式）</a:t>
            </a:r>
            <a:endParaRPr lang="zh-CN" sz="1150" dirty="0"/>
          </a:p>
        </p:txBody>
      </p:sp>
      <p:sp>
        <p:nvSpPr>
          <p:cNvPr id="11" name="Shape 8"/>
          <p:cNvSpPr/>
          <p:nvPr/>
        </p:nvSpPr>
        <p:spPr>
          <a:xfrm>
            <a:off x="661475" y="2582267"/>
            <a:ext cx="146344" cy="146348"/>
          </a:xfrm>
          <a:prstGeom prst="roundRect">
            <a:avLst>
              <a:gd name="adj" fmla="val 42010"/>
            </a:avLst>
          </a:prstGeom>
          <a:noFill/>
          <a:ln w="12700">
            <a:solidFill>
              <a:srgbClr val="567656"/>
            </a:solidFill>
            <a:prstDash val="solid"/>
          </a:ln>
        </p:spPr>
      </p:sp>
      <p:sp>
        <p:nvSpPr>
          <p:cNvPr id="12" name="Text 9"/>
          <p:cNvSpPr/>
          <p:nvPr/>
        </p:nvSpPr>
        <p:spPr>
          <a:xfrm>
            <a:off x="661475" y="2781995"/>
            <a:ext cx="3579525" cy="189607"/>
          </a:xfrm>
          <a:prstGeom prst="rect">
            <a:avLst/>
          </a:prstGeom>
          <a:noFill/>
          <a:ln/>
        </p:spPr>
        <p:txBody>
          <a:bodyPr wrap="none" lIns="0" tIns="0" rIns="0" bIns="0" rtlCol="0" anchor="t"/>
          <a:lstStyle/>
          <a:p>
            <a:pPr marL="342900" indent="-342900" algn="l">
              <a:lnSpc>
                <a:spcPct val="108000"/>
              </a:lnSpc>
              <a:buSzPct val="100000"/>
              <a:buChar char="​"/>
            </a:pPr>
            <a:r>
              <a:rPr lang="zh-CN" altLang="en-US" sz="1150" dirty="0">
                <a:solidFill>
                  <a:srgbClr val="004600"/>
                </a:solidFill>
                <a:latin typeface="Nunito Sans" pitchFamily="34" charset="0"/>
                <a:ea typeface="Nunito Sans" pitchFamily="34" charset="-122"/>
                <a:cs typeface="Nunito Sans" pitchFamily="34" charset="-120"/>
              </a:rPr>
              <a:t>急救箱（內容物確認）</a:t>
            </a:r>
            <a:endParaRPr lang="zh-CN" sz="1150" dirty="0"/>
          </a:p>
        </p:txBody>
      </p:sp>
      <p:sp>
        <p:nvSpPr>
          <p:cNvPr id="13" name="Shape 10"/>
          <p:cNvSpPr/>
          <p:nvPr/>
        </p:nvSpPr>
        <p:spPr>
          <a:xfrm>
            <a:off x="661475" y="2803525"/>
            <a:ext cx="146344" cy="146348"/>
          </a:xfrm>
          <a:prstGeom prst="roundRect">
            <a:avLst>
              <a:gd name="adj" fmla="val 42010"/>
            </a:avLst>
          </a:prstGeom>
          <a:noFill/>
          <a:ln w="12700">
            <a:solidFill>
              <a:srgbClr val="567656"/>
            </a:solidFill>
            <a:prstDash val="solid"/>
          </a:ln>
        </p:spPr>
      </p:sp>
      <p:sp>
        <p:nvSpPr>
          <p:cNvPr id="14" name="Text 11"/>
          <p:cNvSpPr/>
          <p:nvPr/>
        </p:nvSpPr>
        <p:spPr>
          <a:xfrm>
            <a:off x="661475" y="3003252"/>
            <a:ext cx="3579525" cy="189607"/>
          </a:xfrm>
          <a:prstGeom prst="rect">
            <a:avLst/>
          </a:prstGeom>
          <a:noFill/>
          <a:ln/>
        </p:spPr>
        <p:txBody>
          <a:bodyPr wrap="none" lIns="0" tIns="0" rIns="0" bIns="0" rtlCol="0" anchor="t"/>
          <a:lstStyle/>
          <a:p>
            <a:pPr marL="342900" indent="-342900" algn="l">
              <a:lnSpc>
                <a:spcPct val="108000"/>
              </a:lnSpc>
              <a:buSzPct val="100000"/>
              <a:buChar char="​"/>
            </a:pPr>
            <a:r>
              <a:rPr lang="zh-CN" altLang="en-US" sz="1150" dirty="0">
                <a:solidFill>
                  <a:srgbClr val="004600"/>
                </a:solidFill>
                <a:latin typeface="Nunito Sans" pitchFamily="34" charset="0"/>
                <a:ea typeface="Nunito Sans" pitchFamily="34" charset="-122"/>
                <a:cs typeface="Nunito Sans" pitchFamily="34" charset="-120"/>
              </a:rPr>
              <a:t>緊急出口（主要及備用出口）</a:t>
            </a:r>
            <a:endParaRPr lang="zh-CN" sz="1150" dirty="0"/>
          </a:p>
        </p:txBody>
      </p:sp>
      <p:sp>
        <p:nvSpPr>
          <p:cNvPr id="15" name="Shape 12"/>
          <p:cNvSpPr/>
          <p:nvPr/>
        </p:nvSpPr>
        <p:spPr>
          <a:xfrm>
            <a:off x="661475" y="3024783"/>
            <a:ext cx="146344" cy="146348"/>
          </a:xfrm>
          <a:prstGeom prst="roundRect">
            <a:avLst>
              <a:gd name="adj" fmla="val 42010"/>
            </a:avLst>
          </a:prstGeom>
          <a:noFill/>
          <a:ln w="12700">
            <a:solidFill>
              <a:srgbClr val="567656"/>
            </a:solidFill>
            <a:prstDash val="solid"/>
          </a:ln>
        </p:spPr>
      </p:sp>
      <p:sp>
        <p:nvSpPr>
          <p:cNvPr id="16" name="Text 13"/>
          <p:cNvSpPr/>
          <p:nvPr/>
        </p:nvSpPr>
        <p:spPr>
          <a:xfrm>
            <a:off x="661475" y="3224510"/>
            <a:ext cx="3579525" cy="189607"/>
          </a:xfrm>
          <a:prstGeom prst="rect">
            <a:avLst/>
          </a:prstGeom>
          <a:noFill/>
          <a:ln/>
        </p:spPr>
        <p:txBody>
          <a:bodyPr wrap="none" lIns="0" tIns="0" rIns="0" bIns="0" rtlCol="0" anchor="t"/>
          <a:lstStyle/>
          <a:p>
            <a:pPr marL="342900" indent="-342900" algn="l">
              <a:lnSpc>
                <a:spcPct val="108000"/>
              </a:lnSpc>
              <a:buSzPct val="100000"/>
              <a:buChar char="​"/>
            </a:pPr>
            <a:r>
              <a:rPr lang="zh-CN" altLang="en-US" sz="1150" dirty="0">
                <a:solidFill>
                  <a:srgbClr val="004600"/>
                </a:solidFill>
                <a:latin typeface="Nunito Sans" pitchFamily="34" charset="0"/>
                <a:ea typeface="Nunito Sans" pitchFamily="34" charset="-122"/>
                <a:cs typeface="Nunito Sans" pitchFamily="34" charset="-120"/>
              </a:rPr>
              <a:t>集合地點（戶外安全集合區）</a:t>
            </a:r>
            <a:endParaRPr lang="zh-CN" sz="1150" dirty="0"/>
          </a:p>
        </p:txBody>
      </p:sp>
      <p:sp>
        <p:nvSpPr>
          <p:cNvPr id="17" name="Shape 14"/>
          <p:cNvSpPr/>
          <p:nvPr/>
        </p:nvSpPr>
        <p:spPr>
          <a:xfrm>
            <a:off x="661475" y="3246041"/>
            <a:ext cx="146344" cy="146348"/>
          </a:xfrm>
          <a:prstGeom prst="roundRect">
            <a:avLst>
              <a:gd name="adj" fmla="val 42010"/>
            </a:avLst>
          </a:prstGeom>
          <a:noFill/>
          <a:ln w="12700">
            <a:solidFill>
              <a:srgbClr val="567656"/>
            </a:solidFill>
            <a:prstDash val="solid"/>
          </a:ln>
        </p:spPr>
      </p:sp>
      <p:sp>
        <p:nvSpPr>
          <p:cNvPr id="18" name="Shape 15"/>
          <p:cNvSpPr/>
          <p:nvPr/>
        </p:nvSpPr>
        <p:spPr>
          <a:xfrm>
            <a:off x="251792" y="3564835"/>
            <a:ext cx="3254114" cy="1125663"/>
          </a:xfrm>
          <a:prstGeom prst="roundRect">
            <a:avLst>
              <a:gd name="adj" fmla="val 7638"/>
            </a:avLst>
          </a:prstGeom>
          <a:solidFill>
            <a:srgbClr val="B6D6FC"/>
          </a:solidFill>
          <a:ln/>
        </p:spPr>
      </p:sp>
      <p:pic>
        <p:nvPicPr>
          <p:cNvPr id="19" name="Image 1" descr="preencoded.png"/>
          <p:cNvPicPr>
            <a:picLocks noChangeAspect="1"/>
          </p:cNvPicPr>
          <p:nvPr/>
        </p:nvPicPr>
        <p:blipFill>
          <a:blip r:embed="rId3"/>
          <a:stretch>
            <a:fillRect/>
          </a:stretch>
        </p:blipFill>
        <p:spPr>
          <a:xfrm>
            <a:off x="653693" y="3939453"/>
            <a:ext cx="182955" cy="146348"/>
          </a:xfrm>
          <a:prstGeom prst="rect">
            <a:avLst/>
          </a:prstGeom>
        </p:spPr>
      </p:pic>
      <p:sp>
        <p:nvSpPr>
          <p:cNvPr id="20" name="Text 16"/>
          <p:cNvSpPr/>
          <p:nvPr/>
        </p:nvSpPr>
        <p:spPr>
          <a:xfrm>
            <a:off x="918635" y="3676618"/>
            <a:ext cx="2507410" cy="851338"/>
          </a:xfrm>
          <a:prstGeom prst="rect">
            <a:avLst/>
          </a:prstGeom>
          <a:noFill/>
          <a:ln/>
        </p:spPr>
        <p:txBody>
          <a:bodyPr wrap="square" lIns="0" tIns="0" rIns="0" bIns="0" rtlCol="0" anchor="t">
            <a:normAutofit fontScale="92500"/>
          </a:bodyPr>
          <a:lstStyle/>
          <a:p>
            <a:pPr marL="0" indent="0" algn="l">
              <a:lnSpc>
                <a:spcPct val="108000"/>
              </a:lnSpc>
              <a:buNone/>
            </a:pPr>
            <a:r>
              <a:rPr lang="zh-CN" altLang="en-US" sz="1600" dirty="0">
                <a:solidFill>
                  <a:srgbClr val="000000"/>
                </a:solidFill>
                <a:latin typeface="Nunito Sans" pitchFamily="34" charset="0"/>
                <a:ea typeface="Nunito Sans" pitchFamily="34" charset="-122"/>
                <a:cs typeface="Nunito Sans" pitchFamily="34" charset="-120"/>
              </a:rPr>
              <a:t>第一週完成實地演練，確保每位學生均能在緊急情況下迅速找到並正確使用緊急設備</a:t>
            </a:r>
            <a:r>
              <a:rPr lang="zh-CN" altLang="en-US" sz="1400" dirty="0">
                <a:solidFill>
                  <a:srgbClr val="000000"/>
                </a:solidFill>
                <a:latin typeface="Nunito Sans" pitchFamily="34" charset="0"/>
                <a:ea typeface="Nunito Sans" pitchFamily="34" charset="-122"/>
                <a:cs typeface="Nunito Sans" pitchFamily="34" charset="-120"/>
              </a:rPr>
              <a:t>。</a:t>
            </a:r>
            <a:endParaRPr lang="zh-CN" sz="1400" dirty="0"/>
          </a:p>
        </p:txBody>
      </p:sp>
      <p:sp>
        <p:nvSpPr>
          <p:cNvPr id="21" name="Shape 17"/>
          <p:cNvSpPr/>
          <p:nvPr/>
        </p:nvSpPr>
        <p:spPr>
          <a:xfrm>
            <a:off x="3643777" y="1181760"/>
            <a:ext cx="3587371" cy="5184476"/>
          </a:xfrm>
          <a:prstGeom prst="roundRect">
            <a:avLst>
              <a:gd name="adj" fmla="val 3314"/>
            </a:avLst>
          </a:prstGeom>
          <a:solidFill>
            <a:srgbClr val="86A786"/>
          </a:solidFill>
          <a:ln/>
        </p:spPr>
      </p:sp>
      <p:sp>
        <p:nvSpPr>
          <p:cNvPr id="22" name="Text 18"/>
          <p:cNvSpPr/>
          <p:nvPr/>
        </p:nvSpPr>
        <p:spPr>
          <a:xfrm>
            <a:off x="3958087" y="1331273"/>
            <a:ext cx="2799592" cy="245857"/>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 火災處置口訣</a:t>
            </a:r>
            <a:endParaRPr lang="zh-CN" sz="1600" dirty="0"/>
          </a:p>
        </p:txBody>
      </p:sp>
      <p:sp>
        <p:nvSpPr>
          <p:cNvPr id="23" name="Shape 19"/>
          <p:cNvSpPr/>
          <p:nvPr/>
        </p:nvSpPr>
        <p:spPr>
          <a:xfrm>
            <a:off x="4104431" y="1872388"/>
            <a:ext cx="167964" cy="807103"/>
          </a:xfrm>
          <a:prstGeom prst="roundRect">
            <a:avLst>
              <a:gd name="adj" fmla="val 42010"/>
            </a:avLst>
          </a:prstGeom>
          <a:solidFill>
            <a:srgbClr val="E1EAE1"/>
          </a:solidFill>
          <a:ln w="6350">
            <a:solidFill>
              <a:srgbClr val="C7D0C7"/>
            </a:solidFill>
            <a:prstDash val="solid"/>
          </a:ln>
        </p:spPr>
      </p:sp>
      <p:sp>
        <p:nvSpPr>
          <p:cNvPr id="24" name="Shape 20"/>
          <p:cNvSpPr/>
          <p:nvPr/>
        </p:nvSpPr>
        <p:spPr>
          <a:xfrm>
            <a:off x="3958087" y="1785851"/>
            <a:ext cx="504006" cy="459334"/>
          </a:xfrm>
          <a:prstGeom prst="roundRect">
            <a:avLst>
              <a:gd name="adj" fmla="val 86760"/>
            </a:avLst>
          </a:prstGeom>
          <a:solidFill>
            <a:srgbClr val="E1EAE1"/>
          </a:solidFill>
          <a:ln w="6350">
            <a:solidFill>
              <a:srgbClr val="C7D0C7"/>
            </a:solidFill>
            <a:prstDash val="solid"/>
          </a:ln>
        </p:spPr>
      </p:sp>
      <p:pic>
        <p:nvPicPr>
          <p:cNvPr id="25" name="Image 2"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67819" y="1882992"/>
            <a:ext cx="252003" cy="252009"/>
          </a:xfrm>
          <a:prstGeom prst="rect">
            <a:avLst/>
          </a:prstGeom>
        </p:spPr>
      </p:pic>
      <p:sp>
        <p:nvSpPr>
          <p:cNvPr id="26" name="Text 21"/>
          <p:cNvSpPr/>
          <p:nvPr/>
        </p:nvSpPr>
        <p:spPr>
          <a:xfrm>
            <a:off x="4487902" y="1814852"/>
            <a:ext cx="2099950" cy="239214"/>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發現</a:t>
            </a:r>
            <a:endParaRPr lang="zh-CN" sz="1600" dirty="0"/>
          </a:p>
        </p:txBody>
      </p:sp>
      <p:sp>
        <p:nvSpPr>
          <p:cNvPr id="27" name="Text 22"/>
          <p:cNvSpPr/>
          <p:nvPr/>
        </p:nvSpPr>
        <p:spPr>
          <a:xfrm>
            <a:off x="4487901" y="2129886"/>
            <a:ext cx="2706557" cy="396651"/>
          </a:xfrm>
          <a:prstGeom prst="rect">
            <a:avLst/>
          </a:prstGeom>
          <a:noFill/>
          <a:ln/>
        </p:spPr>
        <p:txBody>
          <a:bodyPr wrap="square" lIns="0" tIns="0" rIns="0" bIns="0" rtlCol="0" anchor="t">
            <a:noAutofit/>
          </a:bodyPr>
          <a:lstStyle/>
          <a:p>
            <a:pPr marL="0" indent="0" algn="l">
              <a:lnSpc>
                <a:spcPct val="108000"/>
              </a:lnSpc>
              <a:buNone/>
            </a:pPr>
            <a:r>
              <a:rPr lang="zh-CN" altLang="en-US" sz="1600" dirty="0">
                <a:solidFill>
                  <a:srgbClr val="000000"/>
                </a:solidFill>
                <a:latin typeface="Nunito Sans" pitchFamily="34" charset="0"/>
                <a:ea typeface="Nunito Sans" pitchFamily="34" charset="-122"/>
                <a:cs typeface="Nunito Sans" pitchFamily="34" charset="-120"/>
              </a:rPr>
              <a:t>發現火情立即大聲呼叫，通知周圍人員。</a:t>
            </a:r>
            <a:endParaRPr lang="zh-CN" sz="1600" dirty="0"/>
          </a:p>
        </p:txBody>
      </p:sp>
      <p:sp>
        <p:nvSpPr>
          <p:cNvPr id="28" name="Shape 23"/>
          <p:cNvSpPr/>
          <p:nvPr/>
        </p:nvSpPr>
        <p:spPr>
          <a:xfrm>
            <a:off x="4323997" y="2954369"/>
            <a:ext cx="167964" cy="807103"/>
          </a:xfrm>
          <a:prstGeom prst="roundRect">
            <a:avLst>
              <a:gd name="adj" fmla="val 42010"/>
            </a:avLst>
          </a:prstGeom>
          <a:solidFill>
            <a:srgbClr val="E1EAE1"/>
          </a:solidFill>
          <a:ln w="6350">
            <a:solidFill>
              <a:srgbClr val="C7D0C7"/>
            </a:solidFill>
            <a:prstDash val="solid"/>
          </a:ln>
        </p:spPr>
      </p:sp>
      <p:sp>
        <p:nvSpPr>
          <p:cNvPr id="29" name="Shape 24"/>
          <p:cNvSpPr/>
          <p:nvPr/>
        </p:nvSpPr>
        <p:spPr>
          <a:xfrm>
            <a:off x="4177653" y="2867832"/>
            <a:ext cx="504006" cy="459334"/>
          </a:xfrm>
          <a:prstGeom prst="roundRect">
            <a:avLst>
              <a:gd name="adj" fmla="val 86760"/>
            </a:avLst>
          </a:prstGeom>
          <a:solidFill>
            <a:srgbClr val="E1EAE1"/>
          </a:solidFill>
          <a:ln w="6350">
            <a:solidFill>
              <a:srgbClr val="C7D0C7"/>
            </a:solidFill>
            <a:prstDash val="solid"/>
          </a:ln>
        </p:spPr>
      </p:sp>
      <p:pic>
        <p:nvPicPr>
          <p:cNvPr id="30" name="Image 3"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87385" y="2964973"/>
            <a:ext cx="252003" cy="252009"/>
          </a:xfrm>
          <a:prstGeom prst="rect">
            <a:avLst/>
          </a:prstGeom>
        </p:spPr>
      </p:pic>
      <p:sp>
        <p:nvSpPr>
          <p:cNvPr id="31" name="Text 25"/>
          <p:cNvSpPr/>
          <p:nvPr/>
        </p:nvSpPr>
        <p:spPr>
          <a:xfrm>
            <a:off x="4707467" y="2896832"/>
            <a:ext cx="2099950" cy="239214"/>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通報</a:t>
            </a:r>
            <a:endParaRPr lang="zh-CN" sz="1600" dirty="0"/>
          </a:p>
        </p:txBody>
      </p:sp>
      <p:sp>
        <p:nvSpPr>
          <p:cNvPr id="32" name="Text 26"/>
          <p:cNvSpPr/>
          <p:nvPr/>
        </p:nvSpPr>
        <p:spPr>
          <a:xfrm>
            <a:off x="4707467" y="3211866"/>
            <a:ext cx="2454554" cy="396651"/>
          </a:xfrm>
          <a:prstGeom prst="rect">
            <a:avLst/>
          </a:prstGeom>
          <a:noFill/>
          <a:ln/>
        </p:spPr>
        <p:txBody>
          <a:bodyPr wrap="square" lIns="0" tIns="0" rIns="0" bIns="0" rtlCol="0" anchor="t">
            <a:noAutofit/>
          </a:bodyPr>
          <a:lstStyle/>
          <a:p>
            <a:pPr marL="0" indent="0" algn="l">
              <a:lnSpc>
                <a:spcPct val="108000"/>
              </a:lnSpc>
              <a:buNone/>
            </a:pPr>
            <a:r>
              <a:rPr lang="zh-CN" altLang="en-US" sz="1600" dirty="0">
                <a:solidFill>
                  <a:srgbClr val="000000"/>
                </a:solidFill>
                <a:latin typeface="Nunito Sans" pitchFamily="34" charset="0"/>
                <a:ea typeface="Nunito Sans" pitchFamily="34" charset="-122"/>
                <a:cs typeface="Nunito Sans" pitchFamily="34" charset="-120"/>
              </a:rPr>
              <a:t>撥打119報警，同時通報實驗室負責人。</a:t>
            </a:r>
            <a:endParaRPr lang="zh-CN" sz="1600" dirty="0"/>
          </a:p>
        </p:txBody>
      </p:sp>
      <p:sp>
        <p:nvSpPr>
          <p:cNvPr id="33" name="Shape 27"/>
          <p:cNvSpPr/>
          <p:nvPr/>
        </p:nvSpPr>
        <p:spPr>
          <a:xfrm>
            <a:off x="4543562" y="4036349"/>
            <a:ext cx="167964" cy="807103"/>
          </a:xfrm>
          <a:prstGeom prst="roundRect">
            <a:avLst>
              <a:gd name="adj" fmla="val 42010"/>
            </a:avLst>
          </a:prstGeom>
          <a:solidFill>
            <a:srgbClr val="E1EAE1"/>
          </a:solidFill>
          <a:ln w="6350">
            <a:solidFill>
              <a:srgbClr val="C7D0C7"/>
            </a:solidFill>
            <a:prstDash val="solid"/>
          </a:ln>
        </p:spPr>
      </p:sp>
      <p:sp>
        <p:nvSpPr>
          <p:cNvPr id="34" name="Shape 28"/>
          <p:cNvSpPr/>
          <p:nvPr/>
        </p:nvSpPr>
        <p:spPr>
          <a:xfrm>
            <a:off x="4397218" y="3949812"/>
            <a:ext cx="504006" cy="459334"/>
          </a:xfrm>
          <a:prstGeom prst="roundRect">
            <a:avLst>
              <a:gd name="adj" fmla="val 86760"/>
            </a:avLst>
          </a:prstGeom>
          <a:solidFill>
            <a:srgbClr val="E1EAE1"/>
          </a:solidFill>
          <a:ln w="6350">
            <a:solidFill>
              <a:srgbClr val="C7D0C7"/>
            </a:solidFill>
            <a:prstDash val="solid"/>
          </a:ln>
        </p:spPr>
      </p:sp>
      <p:pic>
        <p:nvPicPr>
          <p:cNvPr id="35" name="Image 4"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506950" y="4046953"/>
            <a:ext cx="252003" cy="252009"/>
          </a:xfrm>
          <a:prstGeom prst="rect">
            <a:avLst/>
          </a:prstGeom>
        </p:spPr>
      </p:pic>
      <p:sp>
        <p:nvSpPr>
          <p:cNvPr id="36" name="Text 29"/>
          <p:cNvSpPr/>
          <p:nvPr/>
        </p:nvSpPr>
        <p:spPr>
          <a:xfrm>
            <a:off x="4927033" y="3978813"/>
            <a:ext cx="2099950" cy="239214"/>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滅火</a:t>
            </a:r>
            <a:endParaRPr lang="zh-CN" sz="1600" dirty="0"/>
          </a:p>
        </p:txBody>
      </p:sp>
      <p:sp>
        <p:nvSpPr>
          <p:cNvPr id="37" name="Text 30"/>
          <p:cNvSpPr/>
          <p:nvPr/>
        </p:nvSpPr>
        <p:spPr>
          <a:xfrm>
            <a:off x="4927032" y="4293847"/>
            <a:ext cx="2383976" cy="396651"/>
          </a:xfrm>
          <a:prstGeom prst="rect">
            <a:avLst/>
          </a:prstGeom>
          <a:noFill/>
          <a:ln/>
        </p:spPr>
        <p:txBody>
          <a:bodyPr wrap="square" lIns="0" tIns="0" rIns="0" bIns="0" rtlCol="0" anchor="t">
            <a:noAutofit/>
          </a:bodyPr>
          <a:lstStyle/>
          <a:p>
            <a:pPr marL="0" indent="0" algn="l">
              <a:lnSpc>
                <a:spcPct val="108000"/>
              </a:lnSpc>
              <a:buNone/>
            </a:pPr>
            <a:r>
              <a:rPr lang="zh-CN" altLang="en-US" sz="1600" dirty="0">
                <a:solidFill>
                  <a:srgbClr val="000000"/>
                </a:solidFill>
                <a:latin typeface="Nunito Sans" pitchFamily="34" charset="0"/>
                <a:ea typeface="Nunito Sans" pitchFamily="34" charset="-122"/>
                <a:cs typeface="Nunito Sans" pitchFamily="34" charset="-120"/>
              </a:rPr>
              <a:t>初期小火可使用滅火器撲滅，火勢擴大立即放棄滅火。</a:t>
            </a:r>
            <a:endParaRPr lang="zh-CN" sz="1600" dirty="0"/>
          </a:p>
        </p:txBody>
      </p:sp>
      <p:sp>
        <p:nvSpPr>
          <p:cNvPr id="38" name="Shape 31"/>
          <p:cNvSpPr/>
          <p:nvPr/>
        </p:nvSpPr>
        <p:spPr>
          <a:xfrm>
            <a:off x="4763128" y="5112853"/>
            <a:ext cx="167964" cy="1005428"/>
          </a:xfrm>
          <a:prstGeom prst="roundRect">
            <a:avLst>
              <a:gd name="adj" fmla="val 42010"/>
            </a:avLst>
          </a:prstGeom>
          <a:solidFill>
            <a:srgbClr val="E1EAE1"/>
          </a:solidFill>
          <a:ln w="6350">
            <a:solidFill>
              <a:srgbClr val="C7D0C7"/>
            </a:solidFill>
            <a:prstDash val="solid"/>
          </a:ln>
        </p:spPr>
      </p:sp>
      <p:sp>
        <p:nvSpPr>
          <p:cNvPr id="39" name="Shape 32"/>
          <p:cNvSpPr/>
          <p:nvPr/>
        </p:nvSpPr>
        <p:spPr>
          <a:xfrm>
            <a:off x="4616784" y="5031793"/>
            <a:ext cx="504006" cy="459334"/>
          </a:xfrm>
          <a:prstGeom prst="roundRect">
            <a:avLst>
              <a:gd name="adj" fmla="val 86760"/>
            </a:avLst>
          </a:prstGeom>
          <a:solidFill>
            <a:srgbClr val="E1EAE1"/>
          </a:solidFill>
          <a:ln w="6350">
            <a:solidFill>
              <a:srgbClr val="C7D0C7"/>
            </a:solidFill>
            <a:prstDash val="solid"/>
          </a:ln>
        </p:spPr>
      </p:sp>
      <p:pic>
        <p:nvPicPr>
          <p:cNvPr id="40"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726516" y="5128934"/>
            <a:ext cx="252003" cy="252009"/>
          </a:xfrm>
          <a:prstGeom prst="rect">
            <a:avLst/>
          </a:prstGeom>
        </p:spPr>
      </p:pic>
      <p:sp>
        <p:nvSpPr>
          <p:cNvPr id="41" name="Text 33"/>
          <p:cNvSpPr/>
          <p:nvPr/>
        </p:nvSpPr>
        <p:spPr>
          <a:xfrm>
            <a:off x="5146599" y="5060793"/>
            <a:ext cx="1950547" cy="239214"/>
          </a:xfrm>
          <a:prstGeom prst="rect">
            <a:avLst/>
          </a:prstGeom>
          <a:noFill/>
          <a:ln/>
        </p:spPr>
        <p:txBody>
          <a:bodyPr wrap="none" lIns="0" tIns="0" rIns="0" bIns="0" rtlCol="0" anchor="t"/>
          <a:lstStyle/>
          <a:p>
            <a:pPr marL="0" indent="0" algn="l">
              <a:lnSpc>
                <a:spcPct val="104000"/>
              </a:lnSpc>
              <a:buNone/>
            </a:pPr>
            <a:r>
              <a:rPr lang="zh-CN" altLang="en-US" sz="1600" b="1" dirty="0">
                <a:solidFill>
                  <a:srgbClr val="000000"/>
                </a:solidFill>
                <a:latin typeface="Nunito Sans Bold" pitchFamily="34" charset="0"/>
                <a:ea typeface="Nunito Sans Bold" pitchFamily="34" charset="-122"/>
                <a:cs typeface="Nunito Sans Bold" pitchFamily="34" charset="-120"/>
              </a:rPr>
              <a:t>避難</a:t>
            </a:r>
            <a:endParaRPr lang="zh-CN" sz="1600" dirty="0"/>
          </a:p>
        </p:txBody>
      </p:sp>
      <p:sp>
        <p:nvSpPr>
          <p:cNvPr id="42" name="Text 34"/>
          <p:cNvSpPr/>
          <p:nvPr/>
        </p:nvSpPr>
        <p:spPr>
          <a:xfrm>
            <a:off x="5146599" y="5370351"/>
            <a:ext cx="1950547" cy="594975"/>
          </a:xfrm>
          <a:prstGeom prst="rect">
            <a:avLst/>
          </a:prstGeom>
          <a:noFill/>
          <a:ln/>
        </p:spPr>
        <p:txBody>
          <a:bodyPr wrap="square" lIns="0" tIns="0" rIns="0" bIns="0" rtlCol="0" anchor="t">
            <a:noAutofit/>
          </a:bodyPr>
          <a:lstStyle/>
          <a:p>
            <a:pPr marL="0" indent="0" algn="l">
              <a:lnSpc>
                <a:spcPct val="108000"/>
              </a:lnSpc>
              <a:buNone/>
            </a:pPr>
            <a:r>
              <a:rPr lang="zh-CN" altLang="en-US" sz="1600" dirty="0">
                <a:solidFill>
                  <a:srgbClr val="000000"/>
                </a:solidFill>
                <a:latin typeface="Nunito Sans" pitchFamily="34" charset="0"/>
                <a:ea typeface="Nunito Sans" pitchFamily="34" charset="-122"/>
                <a:cs typeface="Nunito Sans" pitchFamily="34" charset="-120"/>
              </a:rPr>
              <a:t>不搭電梯、不逆向逃生、聽從指揮、於集合點清點人數。</a:t>
            </a:r>
            <a:endParaRPr lang="zh-CN" sz="1600" dirty="0"/>
          </a:p>
        </p:txBody>
      </p:sp>
      <p:pic>
        <p:nvPicPr>
          <p:cNvPr id="43" name="圖片 42">
            <a:extLst>
              <a:ext uri="{FF2B5EF4-FFF2-40B4-BE49-F238E27FC236}">
                <a16:creationId xmlns:a16="http://schemas.microsoft.com/office/drawing/2014/main" id="{278F07DE-B90A-155E-2A7D-222AD1B63930}"/>
              </a:ext>
            </a:extLst>
          </p:cNvPr>
          <p:cNvPicPr>
            <a:picLocks noChangeAspect="1"/>
          </p:cNvPicPr>
          <p:nvPr/>
        </p:nvPicPr>
        <p:blipFill>
          <a:blip r:embed="rId12"/>
          <a:stretch>
            <a:fillRect/>
          </a:stretch>
        </p:blipFill>
        <p:spPr>
          <a:xfrm>
            <a:off x="7550430" y="-14883"/>
            <a:ext cx="4609498" cy="68580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name="Slide 13">
    <p:spTree>
      <p:nvGrpSpPr>
        <p:cNvPr id="1" name=""/>
        <p:cNvGrpSpPr/>
        <p:nvPr/>
      </p:nvGrpSpPr>
      <p:grpSpPr>
        <a:xfrm>
          <a:off x="0" y="0"/>
          <a:ext cx="0" cy="0"/>
          <a:chOff x="0" y="0"/>
          <a:chExt cx="0" cy="0"/>
        </a:xfrm>
      </p:grpSpPr>
      <p:sp>
        <p:nvSpPr>
          <p:cNvPr id="2" name="Text 0"/>
          <p:cNvSpPr/>
          <p:nvPr/>
        </p:nvSpPr>
        <p:spPr>
          <a:xfrm>
            <a:off x="916262" y="699790"/>
            <a:ext cx="5113507" cy="563066"/>
          </a:xfrm>
          <a:prstGeom prst="rect">
            <a:avLst/>
          </a:prstGeom>
          <a:noFill/>
          <a:ln/>
        </p:spPr>
        <p:txBody>
          <a:bodyPr wrap="none" lIns="0" tIns="0" rIns="0" bIns="0" rtlCol="0" anchor="t"/>
          <a:lstStyle/>
          <a:p>
            <a:pPr marL="0" indent="0" algn="l">
              <a:lnSpc>
                <a:spcPct val="104000"/>
              </a:lnSpc>
              <a:buNone/>
            </a:pPr>
            <a:r>
              <a:rPr lang="zh-CN" altLang="en-US" sz="3500" b="1" dirty="0">
                <a:solidFill>
                  <a:srgbClr val="000000"/>
                </a:solidFill>
                <a:latin typeface="Nunito Sans Bold" pitchFamily="34" charset="0"/>
                <a:ea typeface="Nunito Sans Bold" pitchFamily="34" charset="-122"/>
                <a:cs typeface="Nunito Sans Bold" pitchFamily="34" charset="-120"/>
              </a:rPr>
              <a:t>授課</a:t>
            </a:r>
            <a:r>
              <a:rPr lang="zh-TW" altLang="en-US" sz="3500" b="1" dirty="0">
                <a:solidFill>
                  <a:srgbClr val="000000"/>
                </a:solidFill>
                <a:latin typeface="Nunito Sans Bold" pitchFamily="34" charset="0"/>
                <a:ea typeface="Nunito Sans Bold" pitchFamily="34" charset="-122"/>
                <a:cs typeface="Nunito Sans Bold" pitchFamily="34" charset="-120"/>
              </a:rPr>
              <a:t>前</a:t>
            </a:r>
            <a:r>
              <a:rPr lang="zh-CN" altLang="en-US" sz="3500" b="1" dirty="0">
                <a:solidFill>
                  <a:srgbClr val="000000"/>
                </a:solidFill>
                <a:latin typeface="Nunito Sans Bold" pitchFamily="34" charset="0"/>
                <a:ea typeface="Nunito Sans Bold" pitchFamily="34" charset="-122"/>
                <a:cs typeface="Nunito Sans Bold" pitchFamily="34" charset="-120"/>
              </a:rPr>
              <a:t>重點強調</a:t>
            </a:r>
            <a:endParaRPr lang="zh-CN" sz="3500" dirty="0"/>
          </a:p>
        </p:txBody>
      </p:sp>
      <p:sp>
        <p:nvSpPr>
          <p:cNvPr id="5" name="Text 3"/>
          <p:cNvSpPr/>
          <p:nvPr/>
        </p:nvSpPr>
        <p:spPr>
          <a:xfrm>
            <a:off x="611672" y="1399661"/>
            <a:ext cx="10968656" cy="778371"/>
          </a:xfrm>
          <a:prstGeom prst="rect">
            <a:avLst/>
          </a:prstGeom>
          <a:noFill/>
          <a:ln/>
        </p:spPr>
        <p:txBody>
          <a:bodyPr wrap="none" lIns="0" tIns="0" rIns="0" bIns="0" rtlCol="0" anchor="t"/>
          <a:lstStyle/>
          <a:p>
            <a:pPr marL="0" indent="0" algn="l">
              <a:lnSpc>
                <a:spcPct val="118000"/>
              </a:lnSpc>
              <a:buNone/>
            </a:pPr>
            <a:r>
              <a:rPr lang="zh-CN" altLang="en-US" sz="2000" dirty="0">
                <a:solidFill>
                  <a:srgbClr val="004600"/>
                </a:solidFill>
                <a:latin typeface="Nunito Sans" pitchFamily="34" charset="0"/>
                <a:ea typeface="Nunito Sans" pitchFamily="34" charset="-122"/>
                <a:cs typeface="Nunito Sans" pitchFamily="34" charset="-120"/>
              </a:rPr>
              <a:t>以下五項為本次</a:t>
            </a:r>
            <a:r>
              <a:rPr lang="zh-TW" altLang="en-US" sz="2000" dirty="0">
                <a:solidFill>
                  <a:srgbClr val="004600"/>
                </a:solidFill>
                <a:latin typeface="Nunito Sans" pitchFamily="34" charset="0"/>
                <a:ea typeface="Nunito Sans" pitchFamily="34" charset="-122"/>
                <a:cs typeface="Nunito Sans" pitchFamily="34" charset="-120"/>
              </a:rPr>
              <a:t>須知及</a:t>
            </a:r>
            <a:r>
              <a:rPr lang="zh-CN" altLang="en-US" sz="2000" dirty="0">
                <a:solidFill>
                  <a:srgbClr val="004600"/>
                </a:solidFill>
                <a:latin typeface="Nunito Sans" pitchFamily="34" charset="0"/>
                <a:ea typeface="Nunito Sans" pitchFamily="34" charset="-122"/>
                <a:cs typeface="Nunito Sans" pitchFamily="34" charset="-120"/>
              </a:rPr>
              <a:t>安全教育訓練中最關鍵的核心訊息，</a:t>
            </a:r>
            <a:endParaRPr lang="en-US" altLang="zh-CN" sz="2000" dirty="0">
              <a:solidFill>
                <a:srgbClr val="004600"/>
              </a:solidFill>
              <a:latin typeface="Nunito Sans" pitchFamily="34" charset="0"/>
              <a:ea typeface="Nunito Sans" pitchFamily="34" charset="-122"/>
              <a:cs typeface="Nunito Sans" pitchFamily="34" charset="-120"/>
            </a:endParaRPr>
          </a:p>
          <a:p>
            <a:pPr marL="0" indent="0" algn="l">
              <a:lnSpc>
                <a:spcPct val="118000"/>
              </a:lnSpc>
              <a:buNone/>
            </a:pPr>
            <a:r>
              <a:rPr lang="zh-CN" altLang="en-US" sz="2000" dirty="0">
                <a:solidFill>
                  <a:srgbClr val="004600"/>
                </a:solidFill>
                <a:latin typeface="Nunito Sans" pitchFamily="34" charset="0"/>
                <a:ea typeface="Nunito Sans" pitchFamily="34" charset="-122"/>
                <a:cs typeface="Nunito Sans" pitchFamily="34" charset="-120"/>
              </a:rPr>
              <a:t>授課教師應在課程結束前特別強調，確保每位學生充分理解並銘記於心。</a:t>
            </a:r>
            <a:endParaRPr lang="zh-CN" sz="2000" dirty="0"/>
          </a:p>
        </p:txBody>
      </p:sp>
      <p:pic>
        <p:nvPicPr>
          <p:cNvPr id="6"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0863" y="2411710"/>
            <a:ext cx="3386847" cy="1818283"/>
          </a:xfrm>
          <a:prstGeom prst="rect">
            <a:avLst/>
          </a:prstGeom>
        </p:spPr>
      </p:pic>
      <p:sp>
        <p:nvSpPr>
          <p:cNvPr id="7" name="Text 4"/>
          <p:cNvSpPr/>
          <p:nvPr/>
        </p:nvSpPr>
        <p:spPr>
          <a:xfrm>
            <a:off x="1197937" y="2617192"/>
            <a:ext cx="2537158" cy="281484"/>
          </a:xfrm>
          <a:prstGeom prst="rect">
            <a:avLst/>
          </a:prstGeom>
          <a:noFill/>
          <a:ln/>
        </p:spPr>
        <p:txBody>
          <a:bodyPr wrap="none" lIns="0" tIns="0" rIns="0" bIns="0" rtlCol="0" anchor="t"/>
          <a:lstStyle/>
          <a:p>
            <a:pPr marL="0" indent="0" algn="l">
              <a:lnSpc>
                <a:spcPct val="104000"/>
              </a:lnSpc>
              <a:buNone/>
            </a:pPr>
            <a:r>
              <a:rPr lang="zh-CN" altLang="en-US" sz="1750" b="1" dirty="0">
                <a:solidFill>
                  <a:srgbClr val="004600"/>
                </a:solidFill>
                <a:latin typeface="Nunito Sans Bold" pitchFamily="34" charset="0"/>
                <a:ea typeface="Nunito Sans Bold" pitchFamily="34" charset="-122"/>
                <a:cs typeface="Nunito Sans Bold" pitchFamily="34" charset="-120"/>
              </a:rPr>
              <a:t>① 針具絕對禁止接觸他人</a:t>
            </a:r>
            <a:endParaRPr lang="zh-CN" sz="1750" dirty="0"/>
          </a:p>
        </p:txBody>
      </p:sp>
      <p:sp>
        <p:nvSpPr>
          <p:cNvPr id="8" name="Text 5"/>
          <p:cNvSpPr/>
          <p:nvPr/>
        </p:nvSpPr>
        <p:spPr>
          <a:xfrm>
            <a:off x="1197937" y="2981027"/>
            <a:ext cx="2874295" cy="762000"/>
          </a:xfrm>
          <a:prstGeom prst="rect">
            <a:avLst/>
          </a:prstGeom>
          <a:noFill/>
          <a:ln/>
        </p:spPr>
        <p:txBody>
          <a:bodyPr wrap="square" lIns="0" tIns="0" rIns="0" bIns="0" rtlCol="0" anchor="t">
            <a:normAutofit/>
          </a:bodyPr>
          <a:lstStyle/>
          <a:p>
            <a:pPr marL="0" indent="0" algn="l">
              <a:lnSpc>
                <a:spcPct val="118000"/>
              </a:lnSpc>
              <a:buNone/>
            </a:pPr>
            <a:r>
              <a:rPr lang="zh-CN" altLang="en-US" sz="1400" dirty="0">
                <a:solidFill>
                  <a:srgbClr val="004600"/>
                </a:solidFill>
                <a:latin typeface="Nunito Sans" pitchFamily="34" charset="0"/>
                <a:ea typeface="Nunito Sans" pitchFamily="34" charset="-122"/>
                <a:cs typeface="Nunito Sans" pitchFamily="34" charset="-120"/>
              </a:rPr>
              <a:t>使用過之採血針、針頭，在任何情況下均絕對禁止接觸他人身體，無論是玩笑或意外均不可接受。</a:t>
            </a:r>
            <a:endParaRPr lang="zh-CN" sz="1400" dirty="0"/>
          </a:p>
        </p:txBody>
      </p:sp>
      <p:pic>
        <p:nvPicPr>
          <p:cNvPr id="9" name="Image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89625" y="2411710"/>
            <a:ext cx="3386847" cy="1818283"/>
          </a:xfrm>
          <a:prstGeom prst="rect">
            <a:avLst/>
          </a:prstGeom>
        </p:spPr>
      </p:pic>
      <p:sp>
        <p:nvSpPr>
          <p:cNvPr id="10" name="Text 6"/>
          <p:cNvSpPr/>
          <p:nvPr/>
        </p:nvSpPr>
        <p:spPr>
          <a:xfrm>
            <a:off x="4696700" y="2617192"/>
            <a:ext cx="2312037" cy="281484"/>
          </a:xfrm>
          <a:prstGeom prst="rect">
            <a:avLst/>
          </a:prstGeom>
          <a:noFill/>
          <a:ln/>
        </p:spPr>
        <p:txBody>
          <a:bodyPr wrap="none" lIns="0" tIns="0" rIns="0" bIns="0" rtlCol="0" anchor="t"/>
          <a:lstStyle/>
          <a:p>
            <a:pPr marL="0" indent="0" algn="l">
              <a:lnSpc>
                <a:spcPct val="104000"/>
              </a:lnSpc>
              <a:buNone/>
            </a:pPr>
            <a:r>
              <a:rPr lang="zh-CN" altLang="en-US" sz="1750" b="1" dirty="0">
                <a:solidFill>
                  <a:srgbClr val="004600"/>
                </a:solidFill>
                <a:latin typeface="Nunito Sans Bold" pitchFamily="34" charset="0"/>
                <a:ea typeface="Nunito Sans Bold" pitchFamily="34" charset="-122"/>
                <a:cs typeface="Nunito Sans Bold" pitchFamily="34" charset="-120"/>
              </a:rPr>
              <a:t>② 實驗器材非玩笑工具</a:t>
            </a:r>
            <a:endParaRPr lang="zh-CN" sz="1750" dirty="0"/>
          </a:p>
        </p:txBody>
      </p:sp>
      <p:sp>
        <p:nvSpPr>
          <p:cNvPr id="11" name="Text 7"/>
          <p:cNvSpPr/>
          <p:nvPr/>
        </p:nvSpPr>
        <p:spPr>
          <a:xfrm>
            <a:off x="4696700" y="2981027"/>
            <a:ext cx="2874295" cy="762000"/>
          </a:xfrm>
          <a:prstGeom prst="rect">
            <a:avLst/>
          </a:prstGeom>
          <a:noFill/>
          <a:ln/>
        </p:spPr>
        <p:txBody>
          <a:bodyPr wrap="square" lIns="0" tIns="0" rIns="0" bIns="0" rtlCol="0" anchor="t">
            <a:normAutofit/>
          </a:bodyPr>
          <a:lstStyle/>
          <a:p>
            <a:pPr marL="0" indent="0" algn="l">
              <a:lnSpc>
                <a:spcPct val="118000"/>
              </a:lnSpc>
              <a:buNone/>
            </a:pPr>
            <a:r>
              <a:rPr lang="zh-CN" altLang="en-US" sz="1400" dirty="0">
                <a:solidFill>
                  <a:srgbClr val="004600"/>
                </a:solidFill>
                <a:latin typeface="Nunito Sans" pitchFamily="34" charset="0"/>
                <a:ea typeface="Nunito Sans" pitchFamily="34" charset="-122"/>
                <a:cs typeface="Nunito Sans" pitchFamily="34" charset="-120"/>
              </a:rPr>
              <a:t>所有實驗器材均具有潛在危險性，嚴禁作為玩笑、惡作劇或非實驗用途使用。</a:t>
            </a:r>
            <a:endParaRPr lang="zh-CN" sz="1400" dirty="0"/>
          </a:p>
        </p:txBody>
      </p:sp>
      <p:pic>
        <p:nvPicPr>
          <p:cNvPr id="12" name="Image 2"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888388" y="2411710"/>
            <a:ext cx="3386847" cy="1818283"/>
          </a:xfrm>
          <a:prstGeom prst="rect">
            <a:avLst/>
          </a:prstGeom>
        </p:spPr>
      </p:pic>
      <p:sp>
        <p:nvSpPr>
          <p:cNvPr id="13" name="Text 8"/>
          <p:cNvSpPr/>
          <p:nvPr/>
        </p:nvSpPr>
        <p:spPr>
          <a:xfrm>
            <a:off x="8195462" y="2617192"/>
            <a:ext cx="2874295" cy="562967"/>
          </a:xfrm>
          <a:prstGeom prst="rect">
            <a:avLst/>
          </a:prstGeom>
          <a:noFill/>
          <a:ln/>
        </p:spPr>
        <p:txBody>
          <a:bodyPr wrap="square" lIns="0" tIns="0" rIns="0" bIns="0" rtlCol="0" anchor="t">
            <a:normAutofit/>
          </a:bodyPr>
          <a:lstStyle/>
          <a:p>
            <a:pPr marL="0" indent="0" algn="l">
              <a:lnSpc>
                <a:spcPct val="104000"/>
              </a:lnSpc>
              <a:buNone/>
            </a:pPr>
            <a:r>
              <a:rPr lang="zh-CN" altLang="en-US" sz="1750" b="1" dirty="0">
                <a:solidFill>
                  <a:srgbClr val="004600"/>
                </a:solidFill>
                <a:latin typeface="Nunito Sans Bold" pitchFamily="34" charset="0"/>
                <a:ea typeface="Nunito Sans Bold" pitchFamily="34" charset="-122"/>
                <a:cs typeface="Nunito Sans Bold" pitchFamily="34" charset="-120"/>
              </a:rPr>
              <a:t>③ 尖銳器具使用後立即投入收集盒</a:t>
            </a:r>
            <a:endParaRPr lang="zh-CN" sz="1750" dirty="0"/>
          </a:p>
        </p:txBody>
      </p:sp>
      <p:sp>
        <p:nvSpPr>
          <p:cNvPr id="14" name="Text 9"/>
          <p:cNvSpPr/>
          <p:nvPr/>
        </p:nvSpPr>
        <p:spPr>
          <a:xfrm>
            <a:off x="8195462" y="3262511"/>
            <a:ext cx="2874295" cy="762000"/>
          </a:xfrm>
          <a:prstGeom prst="rect">
            <a:avLst/>
          </a:prstGeom>
          <a:noFill/>
          <a:ln/>
        </p:spPr>
        <p:txBody>
          <a:bodyPr wrap="square" lIns="0" tIns="0" rIns="0" bIns="0" rtlCol="0" anchor="t">
            <a:normAutofit/>
          </a:bodyPr>
          <a:lstStyle/>
          <a:p>
            <a:pPr marL="0" indent="0" algn="l">
              <a:lnSpc>
                <a:spcPct val="118000"/>
              </a:lnSpc>
              <a:buNone/>
            </a:pPr>
            <a:r>
              <a:rPr lang="zh-CN" altLang="en-US" sz="1400" dirty="0">
                <a:solidFill>
                  <a:srgbClr val="004600"/>
                </a:solidFill>
                <a:latin typeface="Nunito Sans" pitchFamily="34" charset="0"/>
                <a:ea typeface="Nunito Sans" pitchFamily="34" charset="-122"/>
                <a:cs typeface="Nunito Sans" pitchFamily="34" charset="-120"/>
              </a:rPr>
              <a:t>任何尖銳器具（針頭、刀片等）使用後，須立即投入尖銳物專用收集盒，不得暫置於桌面或其他容器。</a:t>
            </a:r>
            <a:endParaRPr lang="zh-CN" sz="1400" dirty="0"/>
          </a:p>
        </p:txBody>
      </p:sp>
      <p:pic>
        <p:nvPicPr>
          <p:cNvPr id="15" name="Image 3"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0863" y="4367312"/>
            <a:ext cx="3386847" cy="1790799"/>
          </a:xfrm>
          <a:prstGeom prst="rect">
            <a:avLst/>
          </a:prstGeom>
        </p:spPr>
      </p:pic>
      <p:sp>
        <p:nvSpPr>
          <p:cNvPr id="16" name="Text 10"/>
          <p:cNvSpPr/>
          <p:nvPr/>
        </p:nvSpPr>
        <p:spPr>
          <a:xfrm>
            <a:off x="1197937" y="4572794"/>
            <a:ext cx="2537158" cy="281484"/>
          </a:xfrm>
          <a:prstGeom prst="rect">
            <a:avLst/>
          </a:prstGeom>
          <a:noFill/>
          <a:ln/>
        </p:spPr>
        <p:txBody>
          <a:bodyPr wrap="none" lIns="0" tIns="0" rIns="0" bIns="0" rtlCol="0" anchor="t"/>
          <a:lstStyle/>
          <a:p>
            <a:pPr marL="0" indent="0" algn="l">
              <a:lnSpc>
                <a:spcPct val="104000"/>
              </a:lnSpc>
              <a:buNone/>
            </a:pPr>
            <a:r>
              <a:rPr lang="zh-CN" altLang="en-US" sz="1750" b="1" dirty="0">
                <a:solidFill>
                  <a:srgbClr val="004600"/>
                </a:solidFill>
                <a:latin typeface="Nunito Sans Bold" pitchFamily="34" charset="0"/>
                <a:ea typeface="Nunito Sans Bold" pitchFamily="34" charset="-122"/>
                <a:cs typeface="Nunito Sans Bold" pitchFamily="34" charset="-120"/>
              </a:rPr>
              <a:t>④ 事故發生立即通報教師</a:t>
            </a:r>
            <a:endParaRPr lang="zh-CN" sz="1750" dirty="0"/>
          </a:p>
        </p:txBody>
      </p:sp>
      <p:sp>
        <p:nvSpPr>
          <p:cNvPr id="17" name="Text 11"/>
          <p:cNvSpPr/>
          <p:nvPr/>
        </p:nvSpPr>
        <p:spPr>
          <a:xfrm>
            <a:off x="1197937" y="4936629"/>
            <a:ext cx="2874295" cy="1016000"/>
          </a:xfrm>
          <a:prstGeom prst="rect">
            <a:avLst/>
          </a:prstGeom>
          <a:noFill/>
          <a:ln/>
        </p:spPr>
        <p:txBody>
          <a:bodyPr wrap="square" lIns="0" tIns="0" rIns="0" bIns="0" rtlCol="0" anchor="t">
            <a:normAutofit/>
          </a:bodyPr>
          <a:lstStyle/>
          <a:p>
            <a:pPr marL="0" indent="0" algn="l">
              <a:lnSpc>
                <a:spcPct val="118000"/>
              </a:lnSpc>
              <a:buNone/>
            </a:pPr>
            <a:r>
              <a:rPr lang="zh-CN" altLang="en-US" sz="1400" dirty="0">
                <a:solidFill>
                  <a:srgbClr val="004600"/>
                </a:solidFill>
                <a:latin typeface="Nunito Sans" pitchFamily="34" charset="0"/>
                <a:ea typeface="Nunito Sans" pitchFamily="34" charset="-122"/>
                <a:cs typeface="Nunito Sans" pitchFamily="34" charset="-120"/>
              </a:rPr>
              <a:t>發生扎傷、化學品濺灑、生物材料暴露等任何事故，須立即通報指導教師，不得隱瞞或自行處理後才通報。</a:t>
            </a:r>
            <a:endParaRPr lang="zh-CN" sz="1400" dirty="0"/>
          </a:p>
        </p:txBody>
      </p:sp>
      <p:pic>
        <p:nvPicPr>
          <p:cNvPr id="18" name="Image 4"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89625" y="4367312"/>
            <a:ext cx="3386847" cy="1790799"/>
          </a:xfrm>
          <a:prstGeom prst="rect">
            <a:avLst/>
          </a:prstGeom>
        </p:spPr>
      </p:pic>
      <p:sp>
        <p:nvSpPr>
          <p:cNvPr id="19" name="Text 12"/>
          <p:cNvSpPr/>
          <p:nvPr/>
        </p:nvSpPr>
        <p:spPr>
          <a:xfrm>
            <a:off x="4696700" y="4572794"/>
            <a:ext cx="2537158" cy="281484"/>
          </a:xfrm>
          <a:prstGeom prst="rect">
            <a:avLst/>
          </a:prstGeom>
          <a:noFill/>
          <a:ln/>
        </p:spPr>
        <p:txBody>
          <a:bodyPr wrap="none" lIns="0" tIns="0" rIns="0" bIns="0" rtlCol="0" anchor="t"/>
          <a:lstStyle/>
          <a:p>
            <a:pPr marL="0" indent="0" algn="l">
              <a:lnSpc>
                <a:spcPct val="104000"/>
              </a:lnSpc>
              <a:buNone/>
            </a:pPr>
            <a:r>
              <a:rPr lang="zh-CN" altLang="en-US" sz="1750" b="1" dirty="0">
                <a:solidFill>
                  <a:srgbClr val="004600"/>
                </a:solidFill>
                <a:latin typeface="Nunito Sans Bold" pitchFamily="34" charset="0"/>
                <a:ea typeface="Nunito Sans Bold" pitchFamily="34" charset="-122"/>
                <a:cs typeface="Nunito Sans Bold" pitchFamily="34" charset="-120"/>
              </a:rPr>
              <a:t>⑤ 違規者得停止實驗資格</a:t>
            </a:r>
            <a:endParaRPr lang="zh-CN" sz="1750" dirty="0"/>
          </a:p>
        </p:txBody>
      </p:sp>
      <p:sp>
        <p:nvSpPr>
          <p:cNvPr id="20" name="Text 13"/>
          <p:cNvSpPr/>
          <p:nvPr/>
        </p:nvSpPr>
        <p:spPr>
          <a:xfrm>
            <a:off x="4696700" y="4936629"/>
            <a:ext cx="2874295" cy="762000"/>
          </a:xfrm>
          <a:prstGeom prst="rect">
            <a:avLst/>
          </a:prstGeom>
          <a:noFill/>
          <a:ln/>
        </p:spPr>
        <p:txBody>
          <a:bodyPr wrap="square" lIns="0" tIns="0" rIns="0" bIns="0" rtlCol="0" anchor="t">
            <a:normAutofit/>
          </a:bodyPr>
          <a:lstStyle/>
          <a:p>
            <a:pPr marL="0" indent="0" algn="l">
              <a:lnSpc>
                <a:spcPct val="118000"/>
              </a:lnSpc>
              <a:buNone/>
            </a:pPr>
            <a:r>
              <a:rPr lang="zh-CN" altLang="en-US" sz="1400" dirty="0">
                <a:solidFill>
                  <a:srgbClr val="004600"/>
                </a:solidFill>
                <a:latin typeface="Nunito Sans" pitchFamily="34" charset="0"/>
                <a:ea typeface="Nunito Sans" pitchFamily="34" charset="-122"/>
                <a:cs typeface="Nunito Sans" pitchFamily="34" charset="-120"/>
              </a:rPr>
              <a:t>違反實驗室安全規定者，得停止其實驗資格，並依校規及相關法令處理，情節嚴重者移送相關單位。</a:t>
            </a:r>
            <a:endParaRPr lang="zh-CN" sz="1400" dirty="0"/>
          </a:p>
        </p:txBody>
      </p:sp>
      <p:pic>
        <p:nvPicPr>
          <p:cNvPr id="4" name="圖片 3">
            <a:extLst>
              <a:ext uri="{FF2B5EF4-FFF2-40B4-BE49-F238E27FC236}">
                <a16:creationId xmlns:a16="http://schemas.microsoft.com/office/drawing/2014/main" id="{E0B9C9AE-E06A-ABC6-24F9-44DEFFF12728}"/>
              </a:ext>
            </a:extLst>
          </p:cNvPr>
          <p:cNvPicPr>
            <a:picLocks noChangeAspect="1"/>
          </p:cNvPicPr>
          <p:nvPr/>
        </p:nvPicPr>
        <p:blipFill>
          <a:blip r:embed="rId7"/>
          <a:stretch>
            <a:fillRect/>
          </a:stretch>
        </p:blipFill>
        <p:spPr>
          <a:xfrm>
            <a:off x="8471386" y="4281342"/>
            <a:ext cx="2220849" cy="1876769"/>
          </a:xfrm>
          <a:prstGeom prst="rect">
            <a:avLst/>
          </a:prstGeom>
        </p:spPr>
      </p:pic>
      <p:sp>
        <p:nvSpPr>
          <p:cNvPr id="21" name="文字方塊 20">
            <a:extLst>
              <a:ext uri="{FF2B5EF4-FFF2-40B4-BE49-F238E27FC236}">
                <a16:creationId xmlns:a16="http://schemas.microsoft.com/office/drawing/2014/main" id="{C039F9F4-0909-B54C-E2C2-C2D1AF4DC24C}"/>
              </a:ext>
            </a:extLst>
          </p:cNvPr>
          <p:cNvSpPr txBox="1"/>
          <p:nvPr/>
        </p:nvSpPr>
        <p:spPr>
          <a:xfrm>
            <a:off x="8151637" y="6201972"/>
            <a:ext cx="3028198" cy="400110"/>
          </a:xfrm>
          <a:prstGeom prst="rect">
            <a:avLst/>
          </a:prstGeom>
          <a:noFill/>
        </p:spPr>
        <p:txBody>
          <a:bodyPr wrap="square" rtlCol="0">
            <a:spAutoFit/>
          </a:bodyPr>
          <a:lstStyle/>
          <a:p>
            <a:r>
              <a:rPr lang="zh-TW" altLang="en-US" sz="2000" dirty="0">
                <a:solidFill>
                  <a:srgbClr val="FF0000"/>
                </a:solidFill>
              </a:rPr>
              <a:t>每間實驗室均設置急救箱</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name="Slide 14">
    <p:spTree>
      <p:nvGrpSpPr>
        <p:cNvPr id="1" name=""/>
        <p:cNvGrpSpPr/>
        <p:nvPr/>
      </p:nvGrpSpPr>
      <p:grpSpPr>
        <a:xfrm>
          <a:off x="0" y="0"/>
          <a:ext cx="0" cy="0"/>
          <a:chOff x="0" y="0"/>
          <a:chExt cx="0" cy="0"/>
        </a:xfrm>
      </p:grpSpPr>
      <p:pic>
        <p:nvPicPr>
          <p:cNvPr id="8" name="圖片 7">
            <a:extLst>
              <a:ext uri="{FF2B5EF4-FFF2-40B4-BE49-F238E27FC236}">
                <a16:creationId xmlns:a16="http://schemas.microsoft.com/office/drawing/2014/main" id="{7008E3AD-B0D5-207D-0FDC-C4BA86C006B7}"/>
              </a:ext>
            </a:extLst>
          </p:cNvPr>
          <p:cNvPicPr>
            <a:picLocks noChangeAspect="1"/>
          </p:cNvPicPr>
          <p:nvPr/>
        </p:nvPicPr>
        <p:blipFill>
          <a:blip r:embed="rId3"/>
          <a:stretch>
            <a:fillRect/>
          </a:stretch>
        </p:blipFill>
        <p:spPr>
          <a:xfrm>
            <a:off x="8893778" y="1118292"/>
            <a:ext cx="3298222" cy="5620999"/>
          </a:xfrm>
          <a:prstGeom prst="rect">
            <a:avLst/>
          </a:prstGeom>
        </p:spPr>
      </p:pic>
      <p:sp>
        <p:nvSpPr>
          <p:cNvPr id="2" name="Text 0"/>
          <p:cNvSpPr/>
          <p:nvPr/>
        </p:nvSpPr>
        <p:spPr>
          <a:xfrm>
            <a:off x="1406080" y="229690"/>
            <a:ext cx="4209052" cy="449957"/>
          </a:xfrm>
          <a:prstGeom prst="rect">
            <a:avLst/>
          </a:prstGeom>
          <a:noFill/>
          <a:ln/>
        </p:spPr>
        <p:txBody>
          <a:bodyPr wrap="none" lIns="0" tIns="0" rIns="0" bIns="0" rtlCol="0" anchor="t"/>
          <a:lstStyle/>
          <a:p>
            <a:pPr marL="0" indent="0" algn="l">
              <a:lnSpc>
                <a:spcPct val="104000"/>
              </a:lnSpc>
              <a:buNone/>
            </a:pPr>
            <a:r>
              <a:rPr lang="zh-CN" altLang="en-US" sz="2800" b="1" dirty="0">
                <a:solidFill>
                  <a:srgbClr val="000000"/>
                </a:solidFill>
                <a:latin typeface="Nunito Sans Bold" pitchFamily="34" charset="0"/>
                <a:ea typeface="Nunito Sans Bold" pitchFamily="34" charset="-122"/>
                <a:cs typeface="Nunito Sans Bold" pitchFamily="34" charset="-120"/>
              </a:rPr>
              <a:t>實驗室安全知識總複習</a:t>
            </a:r>
            <a:endParaRPr lang="zh-CN" sz="2800" dirty="0"/>
          </a:p>
        </p:txBody>
      </p:sp>
      <p:sp>
        <p:nvSpPr>
          <p:cNvPr id="3" name="Text 1"/>
          <p:cNvSpPr/>
          <p:nvPr/>
        </p:nvSpPr>
        <p:spPr>
          <a:xfrm>
            <a:off x="498306" y="687978"/>
            <a:ext cx="7232568" cy="185341"/>
          </a:xfrm>
          <a:prstGeom prst="rect">
            <a:avLst/>
          </a:prstGeom>
          <a:noFill/>
          <a:ln/>
        </p:spPr>
        <p:txBody>
          <a:bodyPr wrap="none" lIns="0" tIns="0" rIns="0" bIns="0" rtlCol="0" anchor="t"/>
          <a:lstStyle/>
          <a:p>
            <a:pPr marL="0" indent="0" algn="l">
              <a:lnSpc>
                <a:spcPct val="107000"/>
              </a:lnSpc>
              <a:buNone/>
            </a:pPr>
            <a:r>
              <a:rPr lang="zh-CN" altLang="en-US" sz="2000" dirty="0">
                <a:solidFill>
                  <a:srgbClr val="004600"/>
                </a:solidFill>
                <a:latin typeface="Nunito Sans" pitchFamily="34" charset="0"/>
                <a:ea typeface="Nunito Sans" pitchFamily="34" charset="-122"/>
                <a:cs typeface="Nunito Sans" pitchFamily="34" charset="-120"/>
              </a:rPr>
              <a:t>在完成安全宣誓前，請確認您已充分理解以下各項核心知識。這些內容涵蓋本次訓練的所有重要主題</a:t>
            </a:r>
            <a:r>
              <a:rPr lang="zh-CN" altLang="en-US" sz="1100" dirty="0">
                <a:solidFill>
                  <a:srgbClr val="004600"/>
                </a:solidFill>
                <a:latin typeface="Nunito Sans" pitchFamily="34" charset="0"/>
                <a:ea typeface="Nunito Sans" pitchFamily="34" charset="-122"/>
                <a:cs typeface="Nunito Sans" pitchFamily="34" charset="-120"/>
              </a:rPr>
              <a:t>。</a:t>
            </a:r>
            <a:endParaRPr lang="zh-CN" sz="1100" dirty="0"/>
          </a:p>
        </p:txBody>
      </p:sp>
      <p:pic>
        <p:nvPicPr>
          <p:cNvPr id="4" name="Image 0" descr="preencoded.png"/>
          <p:cNvPicPr>
            <a:picLocks noChangeAspect="1"/>
          </p:cNvPicPr>
          <p:nvPr/>
        </p:nvPicPr>
        <p:blipFill>
          <a:blip r:embed="rId4"/>
          <a:stretch>
            <a:fillRect/>
          </a:stretch>
        </p:blipFill>
        <p:spPr>
          <a:xfrm>
            <a:off x="68770" y="1064704"/>
            <a:ext cx="8992021" cy="5018863"/>
          </a:xfrm>
          <a:prstGeom prst="rect">
            <a:avLst/>
          </a:prstGeom>
        </p:spPr>
      </p:pic>
      <p:sp>
        <p:nvSpPr>
          <p:cNvPr id="5" name="Shape 2"/>
          <p:cNvSpPr/>
          <p:nvPr/>
        </p:nvSpPr>
        <p:spPr>
          <a:xfrm>
            <a:off x="533591" y="6139018"/>
            <a:ext cx="7506007" cy="600273"/>
          </a:xfrm>
          <a:prstGeom prst="roundRect">
            <a:avLst>
              <a:gd name="adj" fmla="val 10074"/>
            </a:avLst>
          </a:prstGeom>
          <a:solidFill>
            <a:srgbClr val="B6FCB8"/>
          </a:solidFill>
          <a:ln/>
        </p:spPr>
      </p:sp>
      <p:pic>
        <p:nvPicPr>
          <p:cNvPr id="6" name="Image 1" descr="preencoded.png"/>
          <p:cNvPicPr>
            <a:picLocks noChangeAspect="1"/>
          </p:cNvPicPr>
          <p:nvPr/>
        </p:nvPicPr>
        <p:blipFill>
          <a:blip r:embed="rId5"/>
          <a:stretch>
            <a:fillRect/>
          </a:stretch>
        </p:blipFill>
        <p:spPr>
          <a:xfrm>
            <a:off x="784926" y="6354823"/>
            <a:ext cx="179879" cy="143966"/>
          </a:xfrm>
          <a:prstGeom prst="rect">
            <a:avLst/>
          </a:prstGeom>
        </p:spPr>
      </p:pic>
      <p:sp>
        <p:nvSpPr>
          <p:cNvPr id="7" name="Text 3"/>
          <p:cNvSpPr/>
          <p:nvPr/>
        </p:nvSpPr>
        <p:spPr>
          <a:xfrm>
            <a:off x="1127292" y="6195188"/>
            <a:ext cx="6912306" cy="463236"/>
          </a:xfrm>
          <a:prstGeom prst="rect">
            <a:avLst/>
          </a:prstGeom>
          <a:noFill/>
          <a:ln/>
        </p:spPr>
        <p:txBody>
          <a:bodyPr wrap="square" lIns="0" tIns="0" rIns="0" bIns="0" rtlCol="0" anchor="t">
            <a:noAutofit/>
          </a:bodyPr>
          <a:lstStyle/>
          <a:p>
            <a:pPr marL="0" indent="0" algn="l">
              <a:lnSpc>
                <a:spcPct val="107000"/>
              </a:lnSpc>
              <a:buNone/>
            </a:pPr>
            <a:r>
              <a:rPr lang="zh-CN" altLang="en-US" sz="1400" dirty="0">
                <a:solidFill>
                  <a:srgbClr val="000000"/>
                </a:solidFill>
                <a:latin typeface="Nunito Sans" pitchFamily="34" charset="0"/>
                <a:ea typeface="Nunito Sans" pitchFamily="34" charset="-122"/>
                <a:cs typeface="Nunito Sans" pitchFamily="34" charset="-120"/>
              </a:rPr>
              <a:t>完成以上所有主題的學習，代表您已具備在亞洲大學實驗室安全操作的基本知識。請在下一頁完成安全承諾簽署。</a:t>
            </a:r>
            <a:endParaRPr lang="zh-CN" sz="1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22" name="Rectangle 2"/>
          <p:cNvSpPr>
            <a:spLocks noGrp="1" noRot="1" noChangeArrowheads="1"/>
          </p:cNvSpPr>
          <p:nvPr>
            <p:ph type="title"/>
          </p:nvPr>
        </p:nvSpPr>
        <p:spPr>
          <a:xfrm>
            <a:off x="2374780" y="50113"/>
            <a:ext cx="7772400" cy="1143000"/>
          </a:xfrm>
        </p:spPr>
        <p:txBody>
          <a:bodyPr/>
          <a:lstStyle/>
          <a:p>
            <a:pPr eaLnBrk="1" hangingPunct="1"/>
            <a:r>
              <a:rPr lang="zh-TW" altLang="en-US" sz="4000" dirty="0">
                <a:ea typeface="標楷體" panose="03000509000000000000" pitchFamily="65" charset="-120"/>
              </a:rPr>
              <a:t>實驗時應有的穿著</a:t>
            </a:r>
          </a:p>
        </p:txBody>
      </p:sp>
      <p:pic>
        <p:nvPicPr>
          <p:cNvPr id="81923" name="Picture 3" descr="實驗衣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341741" y="1355725"/>
            <a:ext cx="1646237" cy="5143500"/>
          </a:xfrm>
          <a:noFill/>
        </p:spPr>
      </p:pic>
      <p:sp>
        <p:nvSpPr>
          <p:cNvPr id="270340" name="AutoShape 4"/>
          <p:cNvSpPr>
            <a:spLocks/>
          </p:cNvSpPr>
          <p:nvPr/>
        </p:nvSpPr>
        <p:spPr bwMode="auto">
          <a:xfrm>
            <a:off x="3540428" y="2044701"/>
            <a:ext cx="2238375" cy="485775"/>
          </a:xfrm>
          <a:prstGeom prst="callout1">
            <a:avLst>
              <a:gd name="adj1" fmla="val 23528"/>
              <a:gd name="adj2" fmla="val -3403"/>
              <a:gd name="adj3" fmla="val -17648"/>
              <a:gd name="adj4" fmla="val -44116"/>
            </a:avLst>
          </a:prstGeom>
          <a:noFill/>
          <a:ln w="12700" cap="sq">
            <a:solidFill>
              <a:srgbClr val="99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lIns="0" tIns="0">
            <a:spAutoFit/>
          </a:bodyPr>
          <a:lstStyle>
            <a:lvl1pPr>
              <a:defRPr kumimoji="1" sz="2000" b="1" u="sng">
                <a:solidFill>
                  <a:schemeClr val="tx1"/>
                </a:solidFill>
                <a:latin typeface="新細明體" panose="02020500000000000000" pitchFamily="18" charset="-120"/>
                <a:ea typeface="新細明體" panose="02020500000000000000" pitchFamily="18" charset="-120"/>
              </a:defRPr>
            </a:lvl1pPr>
            <a:lvl2pPr marL="742950" indent="-285750">
              <a:defRPr kumimoji="1" sz="2000" b="1" u="sng">
                <a:solidFill>
                  <a:schemeClr val="tx1"/>
                </a:solidFill>
                <a:latin typeface="新細明體" panose="02020500000000000000" pitchFamily="18" charset="-120"/>
                <a:ea typeface="新細明體" panose="02020500000000000000" pitchFamily="18" charset="-120"/>
              </a:defRPr>
            </a:lvl2pPr>
            <a:lvl3pPr marL="1143000" indent="-228600">
              <a:defRPr kumimoji="1" sz="2000" b="1" u="sng">
                <a:solidFill>
                  <a:schemeClr val="tx1"/>
                </a:solidFill>
                <a:latin typeface="新細明體" panose="02020500000000000000" pitchFamily="18" charset="-120"/>
                <a:ea typeface="新細明體" panose="02020500000000000000" pitchFamily="18" charset="-120"/>
              </a:defRPr>
            </a:lvl3pPr>
            <a:lvl4pPr marL="1600200" indent="-228600">
              <a:defRPr kumimoji="1" sz="2000" b="1" u="sng">
                <a:solidFill>
                  <a:schemeClr val="tx1"/>
                </a:solidFill>
                <a:latin typeface="新細明體" panose="02020500000000000000" pitchFamily="18" charset="-120"/>
                <a:ea typeface="新細明體" panose="02020500000000000000" pitchFamily="18" charset="-120"/>
              </a:defRPr>
            </a:lvl4pPr>
            <a:lvl5pPr marL="2057400" indent="-228600">
              <a:defRPr kumimoji="1" sz="2000" b="1" u="sng">
                <a:solidFill>
                  <a:schemeClr val="tx1"/>
                </a:solidFill>
                <a:latin typeface="新細明體" panose="02020500000000000000" pitchFamily="18" charset="-120"/>
                <a:ea typeface="新細明體" panose="02020500000000000000" pitchFamily="18" charset="-120"/>
              </a:defRPr>
            </a:lvl5pPr>
            <a:lvl6pPr marL="25146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6pPr>
            <a:lvl7pPr marL="29718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7pPr>
            <a:lvl8pPr marL="34290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8pPr>
            <a:lvl9pPr marL="38862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9pPr>
          </a:lstStyle>
          <a:p>
            <a:pPr fontAlgn="base">
              <a:spcBef>
                <a:spcPct val="0"/>
              </a:spcBef>
              <a:spcAft>
                <a:spcPct val="0"/>
              </a:spcAft>
            </a:pPr>
            <a:r>
              <a:rPr kumimoji="0" lang="zh-TW" altLang="en-US" sz="2800" u="none" dirty="0">
                <a:solidFill>
                  <a:srgbClr val="C00000"/>
                </a:solidFill>
                <a:latin typeface="Arial" panose="020B0604020202020204" pitchFamily="34" charset="0"/>
                <a:ea typeface="標楷體" panose="03000509000000000000" pitchFamily="65" charset="-120"/>
              </a:rPr>
              <a:t>使用安全眼鏡</a:t>
            </a:r>
          </a:p>
        </p:txBody>
      </p:sp>
      <p:sp>
        <p:nvSpPr>
          <p:cNvPr id="270341" name="AutoShape 5"/>
          <p:cNvSpPr>
            <a:spLocks/>
          </p:cNvSpPr>
          <p:nvPr/>
        </p:nvSpPr>
        <p:spPr bwMode="auto">
          <a:xfrm>
            <a:off x="3508678" y="1436689"/>
            <a:ext cx="2238375" cy="485775"/>
          </a:xfrm>
          <a:prstGeom prst="callout1">
            <a:avLst>
              <a:gd name="adj1" fmla="val 23528"/>
              <a:gd name="adj2" fmla="val -3403"/>
              <a:gd name="adj3" fmla="val 48366"/>
              <a:gd name="adj4" fmla="val -48083"/>
            </a:avLst>
          </a:prstGeom>
          <a:noFill/>
          <a:ln w="12700" cap="sq">
            <a:solidFill>
              <a:srgbClr val="99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lIns="0" tIns="0">
            <a:spAutoFit/>
          </a:bodyPr>
          <a:lstStyle>
            <a:lvl1pPr>
              <a:defRPr kumimoji="1" sz="2000" b="1" u="sng">
                <a:solidFill>
                  <a:schemeClr val="tx1"/>
                </a:solidFill>
                <a:latin typeface="新細明體" panose="02020500000000000000" pitchFamily="18" charset="-120"/>
                <a:ea typeface="新細明體" panose="02020500000000000000" pitchFamily="18" charset="-120"/>
              </a:defRPr>
            </a:lvl1pPr>
            <a:lvl2pPr marL="742950" indent="-285750">
              <a:defRPr kumimoji="1" sz="2000" b="1" u="sng">
                <a:solidFill>
                  <a:schemeClr val="tx1"/>
                </a:solidFill>
                <a:latin typeface="新細明體" panose="02020500000000000000" pitchFamily="18" charset="-120"/>
                <a:ea typeface="新細明體" panose="02020500000000000000" pitchFamily="18" charset="-120"/>
              </a:defRPr>
            </a:lvl2pPr>
            <a:lvl3pPr marL="1143000" indent="-228600">
              <a:defRPr kumimoji="1" sz="2000" b="1" u="sng">
                <a:solidFill>
                  <a:schemeClr val="tx1"/>
                </a:solidFill>
                <a:latin typeface="新細明體" panose="02020500000000000000" pitchFamily="18" charset="-120"/>
                <a:ea typeface="新細明體" panose="02020500000000000000" pitchFamily="18" charset="-120"/>
              </a:defRPr>
            </a:lvl3pPr>
            <a:lvl4pPr marL="1600200" indent="-228600">
              <a:defRPr kumimoji="1" sz="2000" b="1" u="sng">
                <a:solidFill>
                  <a:schemeClr val="tx1"/>
                </a:solidFill>
                <a:latin typeface="新細明體" panose="02020500000000000000" pitchFamily="18" charset="-120"/>
                <a:ea typeface="新細明體" panose="02020500000000000000" pitchFamily="18" charset="-120"/>
              </a:defRPr>
            </a:lvl4pPr>
            <a:lvl5pPr marL="2057400" indent="-228600">
              <a:defRPr kumimoji="1" sz="2000" b="1" u="sng">
                <a:solidFill>
                  <a:schemeClr val="tx1"/>
                </a:solidFill>
                <a:latin typeface="新細明體" panose="02020500000000000000" pitchFamily="18" charset="-120"/>
                <a:ea typeface="新細明體" panose="02020500000000000000" pitchFamily="18" charset="-120"/>
              </a:defRPr>
            </a:lvl5pPr>
            <a:lvl6pPr marL="25146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6pPr>
            <a:lvl7pPr marL="29718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7pPr>
            <a:lvl8pPr marL="34290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8pPr>
            <a:lvl9pPr marL="38862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9pPr>
          </a:lstStyle>
          <a:p>
            <a:pPr fontAlgn="base">
              <a:spcBef>
                <a:spcPct val="0"/>
              </a:spcBef>
              <a:spcAft>
                <a:spcPct val="0"/>
              </a:spcAft>
            </a:pPr>
            <a:r>
              <a:rPr kumimoji="0" lang="zh-TW" altLang="en-US" sz="2800" u="none" dirty="0">
                <a:solidFill>
                  <a:srgbClr val="C00000"/>
                </a:solidFill>
                <a:latin typeface="Arial" panose="020B0604020202020204" pitchFamily="34" charset="0"/>
                <a:ea typeface="標楷體" panose="03000509000000000000" pitchFamily="65" charset="-120"/>
              </a:rPr>
              <a:t>頭髮避免披散</a:t>
            </a:r>
          </a:p>
        </p:txBody>
      </p:sp>
      <p:sp>
        <p:nvSpPr>
          <p:cNvPr id="270342" name="AutoShape 6"/>
          <p:cNvSpPr>
            <a:spLocks/>
          </p:cNvSpPr>
          <p:nvPr/>
        </p:nvSpPr>
        <p:spPr bwMode="auto">
          <a:xfrm>
            <a:off x="3554716" y="2765426"/>
            <a:ext cx="3305175" cy="912813"/>
          </a:xfrm>
          <a:prstGeom prst="callout1">
            <a:avLst>
              <a:gd name="adj1" fmla="val 12523"/>
              <a:gd name="adj2" fmla="val -2306"/>
              <a:gd name="adj3" fmla="val 19477"/>
              <a:gd name="adj4" fmla="val -35639"/>
            </a:avLst>
          </a:prstGeom>
          <a:noFill/>
          <a:ln w="12700" cap="sq">
            <a:solidFill>
              <a:srgbClr val="99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lIns="0" tIns="0">
            <a:spAutoFit/>
          </a:bodyPr>
          <a:lstStyle>
            <a:lvl1pPr>
              <a:defRPr kumimoji="1" sz="2000" b="1" u="sng">
                <a:solidFill>
                  <a:schemeClr val="tx1"/>
                </a:solidFill>
                <a:latin typeface="新細明體" panose="02020500000000000000" pitchFamily="18" charset="-120"/>
                <a:ea typeface="新細明體" panose="02020500000000000000" pitchFamily="18" charset="-120"/>
              </a:defRPr>
            </a:lvl1pPr>
            <a:lvl2pPr marL="742950" indent="-285750">
              <a:defRPr kumimoji="1" sz="2000" b="1" u="sng">
                <a:solidFill>
                  <a:schemeClr val="tx1"/>
                </a:solidFill>
                <a:latin typeface="新細明體" panose="02020500000000000000" pitchFamily="18" charset="-120"/>
                <a:ea typeface="新細明體" panose="02020500000000000000" pitchFamily="18" charset="-120"/>
              </a:defRPr>
            </a:lvl2pPr>
            <a:lvl3pPr marL="1143000" indent="-228600">
              <a:defRPr kumimoji="1" sz="2000" b="1" u="sng">
                <a:solidFill>
                  <a:schemeClr val="tx1"/>
                </a:solidFill>
                <a:latin typeface="新細明體" panose="02020500000000000000" pitchFamily="18" charset="-120"/>
                <a:ea typeface="新細明體" panose="02020500000000000000" pitchFamily="18" charset="-120"/>
              </a:defRPr>
            </a:lvl3pPr>
            <a:lvl4pPr marL="1600200" indent="-228600">
              <a:defRPr kumimoji="1" sz="2000" b="1" u="sng">
                <a:solidFill>
                  <a:schemeClr val="tx1"/>
                </a:solidFill>
                <a:latin typeface="新細明體" panose="02020500000000000000" pitchFamily="18" charset="-120"/>
                <a:ea typeface="新細明體" panose="02020500000000000000" pitchFamily="18" charset="-120"/>
              </a:defRPr>
            </a:lvl4pPr>
            <a:lvl5pPr marL="2057400" indent="-228600">
              <a:defRPr kumimoji="1" sz="2000" b="1" u="sng">
                <a:solidFill>
                  <a:schemeClr val="tx1"/>
                </a:solidFill>
                <a:latin typeface="新細明體" panose="02020500000000000000" pitchFamily="18" charset="-120"/>
                <a:ea typeface="新細明體" panose="02020500000000000000" pitchFamily="18" charset="-120"/>
              </a:defRPr>
            </a:lvl5pPr>
            <a:lvl6pPr marL="25146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6pPr>
            <a:lvl7pPr marL="29718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7pPr>
            <a:lvl8pPr marL="34290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8pPr>
            <a:lvl9pPr marL="38862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9pPr>
          </a:lstStyle>
          <a:p>
            <a:pPr fontAlgn="base">
              <a:spcBef>
                <a:spcPct val="0"/>
              </a:spcBef>
              <a:spcAft>
                <a:spcPct val="0"/>
              </a:spcAft>
            </a:pPr>
            <a:r>
              <a:rPr kumimoji="0" lang="zh-TW" altLang="en-US" sz="2800" u="none" dirty="0">
                <a:solidFill>
                  <a:srgbClr val="C00000"/>
                </a:solidFill>
                <a:latin typeface="Arial" panose="020B0604020202020204" pitchFamily="34" charset="0"/>
                <a:ea typeface="標楷體" panose="03000509000000000000" pitchFamily="65" charset="-120"/>
              </a:rPr>
              <a:t>使用化學品時應配戴</a:t>
            </a:r>
            <a:br>
              <a:rPr kumimoji="0" lang="zh-TW" altLang="en-US" sz="2800" u="none" dirty="0">
                <a:solidFill>
                  <a:srgbClr val="C00000"/>
                </a:solidFill>
                <a:latin typeface="Arial" panose="020B0604020202020204" pitchFamily="34" charset="0"/>
                <a:ea typeface="標楷體" panose="03000509000000000000" pitchFamily="65" charset="-120"/>
              </a:rPr>
            </a:br>
            <a:r>
              <a:rPr kumimoji="0" lang="zh-TW" altLang="en-US" sz="2800" u="none" dirty="0">
                <a:solidFill>
                  <a:srgbClr val="C00000"/>
                </a:solidFill>
                <a:latin typeface="Arial" panose="020B0604020202020204" pitchFamily="34" charset="0"/>
                <a:ea typeface="標楷體" panose="03000509000000000000" pitchFamily="65" charset="-120"/>
              </a:rPr>
              <a:t>防護手套</a:t>
            </a:r>
          </a:p>
        </p:txBody>
      </p:sp>
      <p:sp>
        <p:nvSpPr>
          <p:cNvPr id="270343" name="AutoShape 7"/>
          <p:cNvSpPr>
            <a:spLocks/>
          </p:cNvSpPr>
          <p:nvPr/>
        </p:nvSpPr>
        <p:spPr bwMode="auto">
          <a:xfrm>
            <a:off x="3684891" y="3933826"/>
            <a:ext cx="2593975" cy="485775"/>
          </a:xfrm>
          <a:prstGeom prst="callout1">
            <a:avLst>
              <a:gd name="adj1" fmla="val 23528"/>
              <a:gd name="adj2" fmla="val -2940"/>
              <a:gd name="adj3" fmla="val -33005"/>
              <a:gd name="adj4" fmla="val -45593"/>
            </a:avLst>
          </a:prstGeom>
          <a:noFill/>
          <a:ln w="12700" cap="sq">
            <a:solidFill>
              <a:srgbClr val="99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lIns="0" tIns="0">
            <a:spAutoFit/>
          </a:bodyPr>
          <a:lstStyle>
            <a:lvl1pPr>
              <a:defRPr kumimoji="1" sz="2000" b="1" u="sng">
                <a:solidFill>
                  <a:schemeClr val="tx1"/>
                </a:solidFill>
                <a:latin typeface="新細明體" panose="02020500000000000000" pitchFamily="18" charset="-120"/>
                <a:ea typeface="新細明體" panose="02020500000000000000" pitchFamily="18" charset="-120"/>
              </a:defRPr>
            </a:lvl1pPr>
            <a:lvl2pPr marL="742950" indent="-285750">
              <a:defRPr kumimoji="1" sz="2000" b="1" u="sng">
                <a:solidFill>
                  <a:schemeClr val="tx1"/>
                </a:solidFill>
                <a:latin typeface="新細明體" panose="02020500000000000000" pitchFamily="18" charset="-120"/>
                <a:ea typeface="新細明體" panose="02020500000000000000" pitchFamily="18" charset="-120"/>
              </a:defRPr>
            </a:lvl2pPr>
            <a:lvl3pPr marL="1143000" indent="-228600">
              <a:defRPr kumimoji="1" sz="2000" b="1" u="sng">
                <a:solidFill>
                  <a:schemeClr val="tx1"/>
                </a:solidFill>
                <a:latin typeface="新細明體" panose="02020500000000000000" pitchFamily="18" charset="-120"/>
                <a:ea typeface="新細明體" panose="02020500000000000000" pitchFamily="18" charset="-120"/>
              </a:defRPr>
            </a:lvl3pPr>
            <a:lvl4pPr marL="1600200" indent="-228600">
              <a:defRPr kumimoji="1" sz="2000" b="1" u="sng">
                <a:solidFill>
                  <a:schemeClr val="tx1"/>
                </a:solidFill>
                <a:latin typeface="新細明體" panose="02020500000000000000" pitchFamily="18" charset="-120"/>
                <a:ea typeface="新細明體" panose="02020500000000000000" pitchFamily="18" charset="-120"/>
              </a:defRPr>
            </a:lvl4pPr>
            <a:lvl5pPr marL="2057400" indent="-228600">
              <a:defRPr kumimoji="1" sz="2000" b="1" u="sng">
                <a:solidFill>
                  <a:schemeClr val="tx1"/>
                </a:solidFill>
                <a:latin typeface="新細明體" panose="02020500000000000000" pitchFamily="18" charset="-120"/>
                <a:ea typeface="新細明體" panose="02020500000000000000" pitchFamily="18" charset="-120"/>
              </a:defRPr>
            </a:lvl5pPr>
            <a:lvl6pPr marL="25146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6pPr>
            <a:lvl7pPr marL="29718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7pPr>
            <a:lvl8pPr marL="34290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8pPr>
            <a:lvl9pPr marL="38862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9pPr>
          </a:lstStyle>
          <a:p>
            <a:pPr fontAlgn="base">
              <a:spcBef>
                <a:spcPct val="0"/>
              </a:spcBef>
              <a:spcAft>
                <a:spcPct val="0"/>
              </a:spcAft>
            </a:pPr>
            <a:r>
              <a:rPr kumimoji="0" lang="zh-TW" altLang="en-US" sz="2800" u="none" dirty="0">
                <a:solidFill>
                  <a:srgbClr val="C00000"/>
                </a:solidFill>
                <a:latin typeface="Arial" panose="020B0604020202020204" pitchFamily="34" charset="0"/>
                <a:ea typeface="標楷體" panose="03000509000000000000" pitchFamily="65" charset="-120"/>
              </a:rPr>
              <a:t>確實穿著實驗衣</a:t>
            </a:r>
          </a:p>
        </p:txBody>
      </p:sp>
      <p:sp>
        <p:nvSpPr>
          <p:cNvPr id="270344" name="AutoShape 8"/>
          <p:cNvSpPr>
            <a:spLocks/>
          </p:cNvSpPr>
          <p:nvPr/>
        </p:nvSpPr>
        <p:spPr bwMode="auto">
          <a:xfrm>
            <a:off x="3718228" y="4587876"/>
            <a:ext cx="3323987" cy="477054"/>
          </a:xfrm>
          <a:prstGeom prst="callout1">
            <a:avLst>
              <a:gd name="adj1" fmla="val 23528"/>
              <a:gd name="adj2" fmla="val -3403"/>
              <a:gd name="adj3" fmla="val 324838"/>
              <a:gd name="adj4" fmla="val -56028"/>
            </a:avLst>
          </a:prstGeom>
          <a:noFill/>
          <a:ln w="12700" cap="sq">
            <a:solidFill>
              <a:srgbClr val="99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lIns="0" tIns="0">
            <a:spAutoFit/>
          </a:bodyPr>
          <a:lstStyle>
            <a:lvl1pPr>
              <a:defRPr kumimoji="1" sz="2000" b="1" u="sng">
                <a:solidFill>
                  <a:schemeClr val="tx1"/>
                </a:solidFill>
                <a:latin typeface="新細明體" panose="02020500000000000000" pitchFamily="18" charset="-120"/>
                <a:ea typeface="新細明體" panose="02020500000000000000" pitchFamily="18" charset="-120"/>
              </a:defRPr>
            </a:lvl1pPr>
            <a:lvl2pPr marL="742950" indent="-285750">
              <a:defRPr kumimoji="1" sz="2000" b="1" u="sng">
                <a:solidFill>
                  <a:schemeClr val="tx1"/>
                </a:solidFill>
                <a:latin typeface="新細明體" panose="02020500000000000000" pitchFamily="18" charset="-120"/>
                <a:ea typeface="新細明體" panose="02020500000000000000" pitchFamily="18" charset="-120"/>
              </a:defRPr>
            </a:lvl2pPr>
            <a:lvl3pPr marL="1143000" indent="-228600">
              <a:defRPr kumimoji="1" sz="2000" b="1" u="sng">
                <a:solidFill>
                  <a:schemeClr val="tx1"/>
                </a:solidFill>
                <a:latin typeface="新細明體" panose="02020500000000000000" pitchFamily="18" charset="-120"/>
                <a:ea typeface="新細明體" panose="02020500000000000000" pitchFamily="18" charset="-120"/>
              </a:defRPr>
            </a:lvl3pPr>
            <a:lvl4pPr marL="1600200" indent="-228600">
              <a:defRPr kumimoji="1" sz="2000" b="1" u="sng">
                <a:solidFill>
                  <a:schemeClr val="tx1"/>
                </a:solidFill>
                <a:latin typeface="新細明體" panose="02020500000000000000" pitchFamily="18" charset="-120"/>
                <a:ea typeface="新細明體" panose="02020500000000000000" pitchFamily="18" charset="-120"/>
              </a:defRPr>
            </a:lvl4pPr>
            <a:lvl5pPr marL="2057400" indent="-228600">
              <a:defRPr kumimoji="1" sz="2000" b="1" u="sng">
                <a:solidFill>
                  <a:schemeClr val="tx1"/>
                </a:solidFill>
                <a:latin typeface="新細明體" panose="02020500000000000000" pitchFamily="18" charset="-120"/>
                <a:ea typeface="新細明體" panose="02020500000000000000" pitchFamily="18" charset="-120"/>
              </a:defRPr>
            </a:lvl5pPr>
            <a:lvl6pPr marL="25146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6pPr>
            <a:lvl7pPr marL="29718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7pPr>
            <a:lvl8pPr marL="34290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8pPr>
            <a:lvl9pPr marL="3886200" indent="-228600" eaLnBrk="0" fontAlgn="base" hangingPunct="0">
              <a:spcBef>
                <a:spcPct val="0"/>
              </a:spcBef>
              <a:spcAft>
                <a:spcPct val="0"/>
              </a:spcAft>
              <a:buClr>
                <a:srgbClr val="FF3300"/>
              </a:buClr>
              <a:buChar char="•"/>
              <a:defRPr kumimoji="1" sz="2000" b="1" u="sng">
                <a:solidFill>
                  <a:schemeClr val="tx1"/>
                </a:solidFill>
                <a:latin typeface="新細明體" panose="02020500000000000000" pitchFamily="18" charset="-120"/>
                <a:ea typeface="新細明體" panose="02020500000000000000" pitchFamily="18" charset="-120"/>
              </a:defRPr>
            </a:lvl9pPr>
          </a:lstStyle>
          <a:p>
            <a:pPr fontAlgn="base">
              <a:spcBef>
                <a:spcPct val="0"/>
              </a:spcBef>
              <a:spcAft>
                <a:spcPct val="0"/>
              </a:spcAft>
            </a:pPr>
            <a:r>
              <a:rPr kumimoji="0" lang="zh-TW" altLang="en-US" sz="2800" u="none" dirty="0">
                <a:solidFill>
                  <a:srgbClr val="C00000"/>
                </a:solidFill>
                <a:latin typeface="Arial" panose="020B0604020202020204" pitchFamily="34" charset="0"/>
                <a:ea typeface="標楷體" panose="03000509000000000000" pitchFamily="65" charset="-120"/>
              </a:rPr>
              <a:t>避免穿著涼鞋或拖鞋</a:t>
            </a:r>
          </a:p>
        </p:txBody>
      </p:sp>
      <p:pic>
        <p:nvPicPr>
          <p:cNvPr id="270345" name="Picture 9" descr="實驗衣"/>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745687" y="1063593"/>
            <a:ext cx="3727449" cy="5683065"/>
          </a:xfrm>
          <a:noFill/>
        </p:spPr>
      </p:pic>
    </p:spTree>
    <p:extLst>
      <p:ext uri="{BB962C8B-B14F-4D97-AF65-F5344CB8AC3E}">
        <p14:creationId xmlns:p14="http://schemas.microsoft.com/office/powerpoint/2010/main" val="2309712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0341"/>
                                        </p:tgtEl>
                                        <p:attrNameLst>
                                          <p:attrName>style.visibility</p:attrName>
                                        </p:attrNameLst>
                                      </p:cBhvr>
                                      <p:to>
                                        <p:strVal val="visible"/>
                                      </p:to>
                                    </p:set>
                                    <p:animEffect transition="in" filter="dissolve">
                                      <p:cBhvr>
                                        <p:cTn id="7" dur="500"/>
                                        <p:tgtEl>
                                          <p:spTgt spid="2703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0340"/>
                                        </p:tgtEl>
                                        <p:attrNameLst>
                                          <p:attrName>style.visibility</p:attrName>
                                        </p:attrNameLst>
                                      </p:cBhvr>
                                      <p:to>
                                        <p:strVal val="visible"/>
                                      </p:to>
                                    </p:set>
                                    <p:animEffect transition="in" filter="blinds(horizontal)">
                                      <p:cBhvr>
                                        <p:cTn id="12" dur="500"/>
                                        <p:tgtEl>
                                          <p:spTgt spid="27034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70342"/>
                                        </p:tgtEl>
                                        <p:attrNameLst>
                                          <p:attrName>style.visibility</p:attrName>
                                        </p:attrNameLst>
                                      </p:cBhvr>
                                      <p:to>
                                        <p:strVal val="visible"/>
                                      </p:to>
                                    </p:set>
                                    <p:animEffect transition="in" filter="checkerboard(across)">
                                      <p:cBhvr>
                                        <p:cTn id="17" dur="500"/>
                                        <p:tgtEl>
                                          <p:spTgt spid="27034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70343"/>
                                        </p:tgtEl>
                                        <p:attrNameLst>
                                          <p:attrName>style.visibility</p:attrName>
                                        </p:attrNameLst>
                                      </p:cBhvr>
                                      <p:to>
                                        <p:strVal val="visible"/>
                                      </p:to>
                                    </p:set>
                                    <p:animEffect transition="in" filter="wipe(left)">
                                      <p:cBhvr>
                                        <p:cTn id="22" dur="500"/>
                                        <p:tgtEl>
                                          <p:spTgt spid="27034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270344"/>
                                        </p:tgtEl>
                                        <p:attrNameLst>
                                          <p:attrName>style.visibility</p:attrName>
                                        </p:attrNameLst>
                                      </p:cBhvr>
                                      <p:to>
                                        <p:strVal val="visible"/>
                                      </p:to>
                                    </p:set>
                                    <p:animEffect transition="in" filter="barn(inHorizontal)">
                                      <p:cBhvr>
                                        <p:cTn id="27" dur="500"/>
                                        <p:tgtEl>
                                          <p:spTgt spid="27034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270345"/>
                                        </p:tgtEl>
                                        <p:attrNameLst>
                                          <p:attrName>style.visibility</p:attrName>
                                        </p:attrNameLst>
                                      </p:cBhvr>
                                      <p:to>
                                        <p:strVal val="visible"/>
                                      </p:to>
                                    </p:set>
                                    <p:animEffect transition="in" filter="wipe(up)">
                                      <p:cBhvr>
                                        <p:cTn id="32" dur="500"/>
                                        <p:tgtEl>
                                          <p:spTgt spid="2703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340" grpId="0" animBg="1"/>
      <p:bldP spid="270341" grpId="0" animBg="1"/>
      <p:bldP spid="270342" grpId="0" animBg="1"/>
      <p:bldP spid="270343" grpId="0" animBg="1"/>
      <p:bldP spid="270344"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endParaRPr lang="zh-TW" altLang="en-US" dirty="0"/>
          </a:p>
        </p:txBody>
      </p:sp>
      <p:sp>
        <p:nvSpPr>
          <p:cNvPr id="3" name="副標題 2"/>
          <p:cNvSpPr>
            <a:spLocks noGrp="1"/>
          </p:cNvSpPr>
          <p:nvPr>
            <p:ph type="subTitle" idx="1"/>
          </p:nvPr>
        </p:nvSpPr>
        <p:spPr>
          <a:xfrm>
            <a:off x="6758304" y="1335811"/>
            <a:ext cx="4522227" cy="977621"/>
          </a:xfrm>
        </p:spPr>
        <p:txBody>
          <a:bodyPr>
            <a:normAutofit fontScale="77500" lnSpcReduction="20000"/>
          </a:bodyPr>
          <a:lstStyle/>
          <a:p>
            <a:r>
              <a:rPr lang="zh-TW" altLang="en-US" sz="4000" dirty="0">
                <a:solidFill>
                  <a:srgbClr val="0070C0"/>
                </a:solidFill>
              </a:rPr>
              <a:t>亞大實驗室之聯絡用</a:t>
            </a:r>
            <a:r>
              <a:rPr lang="en-US" altLang="zh-TW" sz="4000" dirty="0">
                <a:solidFill>
                  <a:srgbClr val="0070C0"/>
                </a:solidFill>
              </a:rPr>
              <a:t>~</a:t>
            </a:r>
          </a:p>
          <a:p>
            <a:r>
              <a:rPr lang="zh-TW" altLang="en-US" sz="4000" dirty="0">
                <a:solidFill>
                  <a:srgbClr val="0070C0"/>
                </a:solidFill>
              </a:rPr>
              <a:t>平安順利</a:t>
            </a:r>
          </a:p>
        </p:txBody>
      </p:sp>
      <p:pic>
        <p:nvPicPr>
          <p:cNvPr id="6" name="圖片 5">
            <a:extLst>
              <a:ext uri="{FF2B5EF4-FFF2-40B4-BE49-F238E27FC236}">
                <a16:creationId xmlns:a16="http://schemas.microsoft.com/office/drawing/2014/main" id="{7DE9064D-C8A4-457A-A559-62780100138F}"/>
              </a:ext>
            </a:extLst>
          </p:cNvPr>
          <p:cNvPicPr>
            <a:picLocks noChangeAspect="1"/>
          </p:cNvPicPr>
          <p:nvPr/>
        </p:nvPicPr>
        <p:blipFill>
          <a:blip r:embed="rId2"/>
          <a:stretch>
            <a:fillRect/>
          </a:stretch>
        </p:blipFill>
        <p:spPr>
          <a:xfrm>
            <a:off x="1606001" y="-2013605"/>
            <a:ext cx="4393671" cy="9950787"/>
          </a:xfrm>
          <a:prstGeom prst="rect">
            <a:avLst/>
          </a:prstGeom>
        </p:spPr>
      </p:pic>
    </p:spTree>
    <p:extLst>
      <p:ext uri="{BB962C8B-B14F-4D97-AF65-F5344CB8AC3E}">
        <p14:creationId xmlns:p14="http://schemas.microsoft.com/office/powerpoint/2010/main" val="1104184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 15">
    <p:spTree>
      <p:nvGrpSpPr>
        <p:cNvPr id="1" name=""/>
        <p:cNvGrpSpPr/>
        <p:nvPr/>
      </p:nvGrpSpPr>
      <p:grpSpPr>
        <a:xfrm>
          <a:off x="0" y="0"/>
          <a:ext cx="0" cy="0"/>
          <a:chOff x="0" y="0"/>
          <a:chExt cx="0" cy="0"/>
        </a:xfrm>
      </p:grpSpPr>
      <p:sp>
        <p:nvSpPr>
          <p:cNvPr id="2" name="Text 0"/>
          <p:cNvSpPr/>
          <p:nvPr/>
        </p:nvSpPr>
        <p:spPr>
          <a:xfrm>
            <a:off x="1510667" y="666651"/>
            <a:ext cx="9261442" cy="404912"/>
          </a:xfrm>
          <a:prstGeom prst="rect">
            <a:avLst/>
          </a:prstGeom>
          <a:noFill/>
          <a:ln/>
        </p:spPr>
        <p:txBody>
          <a:bodyPr wrap="none" lIns="0" tIns="0" rIns="0" bIns="0" rtlCol="0" anchor="t"/>
          <a:lstStyle/>
          <a:p>
            <a:pPr marL="0" indent="0" algn="l">
              <a:lnSpc>
                <a:spcPct val="104000"/>
              </a:lnSpc>
              <a:buNone/>
            </a:pPr>
            <a:r>
              <a:rPr lang="zh-CN" altLang="en-US" sz="2550" b="1" dirty="0">
                <a:solidFill>
                  <a:srgbClr val="000000"/>
                </a:solidFill>
                <a:latin typeface="Nunito Sans Bold" pitchFamily="34" charset="0"/>
                <a:ea typeface="Nunito Sans Bold" pitchFamily="34" charset="-122"/>
                <a:cs typeface="Nunito Sans Bold" pitchFamily="34" charset="-120"/>
              </a:rPr>
              <a:t>實驗室安全承諾書(授課老師、授課助教、上課學生均須簽</a:t>
            </a:r>
            <a:r>
              <a:rPr lang="zh-TW" altLang="en-US" sz="2550" b="1" dirty="0">
                <a:solidFill>
                  <a:srgbClr val="000000"/>
                </a:solidFill>
                <a:latin typeface="Nunito Sans Bold" pitchFamily="34" charset="0"/>
                <a:ea typeface="Nunito Sans Bold" pitchFamily="34" charset="-122"/>
                <a:cs typeface="Nunito Sans Bold" pitchFamily="34" charset="-120"/>
              </a:rPr>
              <a:t>署</a:t>
            </a:r>
            <a:r>
              <a:rPr lang="zh-CN" altLang="en-US" sz="2550" b="1" dirty="0">
                <a:solidFill>
                  <a:srgbClr val="000000"/>
                </a:solidFill>
                <a:latin typeface="Nunito Sans Bold" pitchFamily="34" charset="0"/>
                <a:ea typeface="Nunito Sans Bold" pitchFamily="34" charset="-122"/>
                <a:cs typeface="Nunito Sans Bold" pitchFamily="34" charset="-120"/>
              </a:rPr>
              <a:t>)</a:t>
            </a:r>
            <a:endParaRPr lang="zh-CN" sz="2550" dirty="0"/>
          </a:p>
        </p:txBody>
      </p:sp>
      <p:sp>
        <p:nvSpPr>
          <p:cNvPr id="6" name="Text 4"/>
          <p:cNvSpPr/>
          <p:nvPr/>
        </p:nvSpPr>
        <p:spPr>
          <a:xfrm>
            <a:off x="1575455" y="1290699"/>
            <a:ext cx="9585482" cy="351433"/>
          </a:xfrm>
          <a:prstGeom prst="rect">
            <a:avLst/>
          </a:prstGeom>
          <a:noFill/>
          <a:ln/>
        </p:spPr>
        <p:txBody>
          <a:bodyPr wrap="none" lIns="0" tIns="0" rIns="0" bIns="0" rtlCol="0" anchor="t"/>
          <a:lstStyle/>
          <a:p>
            <a:pPr marL="0" indent="0" algn="l">
              <a:lnSpc>
                <a:spcPct val="103000"/>
              </a:lnSpc>
              <a:buNone/>
            </a:pPr>
            <a:r>
              <a:rPr lang="zh-CN" altLang="en-US" sz="2000" b="1" dirty="0">
                <a:solidFill>
                  <a:srgbClr val="FF0000"/>
                </a:solidFill>
                <a:latin typeface="Nunito Sans" pitchFamily="34" charset="0"/>
                <a:ea typeface="Nunito Sans" pitchFamily="34" charset="-122"/>
                <a:cs typeface="Nunito Sans" pitchFamily="34" charset="-120"/>
              </a:rPr>
              <a:t>本人已接受亞洲大學實驗室安全教育訓練，充分理解並承諾遵守以下所有規定：</a:t>
            </a:r>
            <a:endParaRPr lang="zh-CN" sz="2000" b="1" dirty="0">
              <a:solidFill>
                <a:srgbClr val="FF0000"/>
              </a:solidFill>
            </a:endParaRPr>
          </a:p>
        </p:txBody>
      </p:sp>
      <p:sp>
        <p:nvSpPr>
          <p:cNvPr id="7" name="Shape 5"/>
          <p:cNvSpPr/>
          <p:nvPr/>
        </p:nvSpPr>
        <p:spPr>
          <a:xfrm>
            <a:off x="1484789" y="1821909"/>
            <a:ext cx="4549562" cy="934145"/>
          </a:xfrm>
          <a:prstGeom prst="roundRect">
            <a:avLst>
              <a:gd name="adj" fmla="val 5826"/>
            </a:avLst>
          </a:prstGeom>
          <a:solidFill>
            <a:srgbClr val="E1EAE1"/>
          </a:solidFill>
          <a:ln w="6350">
            <a:solidFill>
              <a:srgbClr val="C7D0C7"/>
            </a:solidFill>
            <a:prstDash val="solid"/>
          </a:ln>
        </p:spPr>
      </p:sp>
      <p:sp>
        <p:nvSpPr>
          <p:cNvPr id="8" name="Shape 6"/>
          <p:cNvSpPr/>
          <p:nvPr/>
        </p:nvSpPr>
        <p:spPr>
          <a:xfrm>
            <a:off x="1620715" y="1957839"/>
            <a:ext cx="388729" cy="388739"/>
          </a:xfrm>
          <a:prstGeom prst="roundRect">
            <a:avLst>
              <a:gd name="adj" fmla="val 19599895"/>
            </a:avLst>
          </a:prstGeom>
          <a:solidFill>
            <a:srgbClr val="86A786"/>
          </a:solidFill>
          <a:ln/>
        </p:spPr>
      </p:sp>
      <p:pic>
        <p:nvPicPr>
          <p:cNvPr id="9"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27571" y="2064697"/>
            <a:ext cx="174918" cy="174923"/>
          </a:xfrm>
          <a:prstGeom prst="rect">
            <a:avLst/>
          </a:prstGeom>
        </p:spPr>
      </p:pic>
      <p:sp>
        <p:nvSpPr>
          <p:cNvPr id="10" name="Text 7"/>
          <p:cNvSpPr/>
          <p:nvPr/>
        </p:nvSpPr>
        <p:spPr>
          <a:xfrm>
            <a:off x="1620715" y="2417618"/>
            <a:ext cx="1619706" cy="202505"/>
          </a:xfrm>
          <a:prstGeom prst="rect">
            <a:avLst/>
          </a:prstGeom>
          <a:noFill/>
          <a:ln/>
        </p:spPr>
        <p:txBody>
          <a:bodyPr wrap="none" lIns="0" tIns="0" rIns="0" bIns="0" rtlCol="0" anchor="t"/>
          <a:lstStyle/>
          <a:p>
            <a:pPr marL="0" indent="0" algn="l">
              <a:lnSpc>
                <a:spcPct val="104000"/>
              </a:lnSpc>
              <a:buNone/>
            </a:pPr>
            <a:r>
              <a:rPr lang="zh-CN" altLang="en-US" b="1" dirty="0">
                <a:solidFill>
                  <a:srgbClr val="004600"/>
                </a:solidFill>
                <a:latin typeface="Nunito Sans Bold" pitchFamily="34" charset="0"/>
                <a:ea typeface="Nunito Sans Bold" pitchFamily="34" charset="-122"/>
                <a:cs typeface="Nunito Sans Bold" pitchFamily="34" charset="-120"/>
              </a:rPr>
              <a:t>生物安全規定</a:t>
            </a:r>
            <a:endParaRPr lang="zh-CN" dirty="0"/>
          </a:p>
        </p:txBody>
      </p:sp>
      <p:sp>
        <p:nvSpPr>
          <p:cNvPr id="11" name="Shape 8"/>
          <p:cNvSpPr/>
          <p:nvPr/>
        </p:nvSpPr>
        <p:spPr>
          <a:xfrm>
            <a:off x="6105390" y="1821909"/>
            <a:ext cx="4549661" cy="934145"/>
          </a:xfrm>
          <a:prstGeom prst="roundRect">
            <a:avLst>
              <a:gd name="adj" fmla="val 5826"/>
            </a:avLst>
          </a:prstGeom>
          <a:solidFill>
            <a:srgbClr val="E1EAE1"/>
          </a:solidFill>
          <a:ln w="6350">
            <a:solidFill>
              <a:srgbClr val="C7D0C7"/>
            </a:solidFill>
            <a:prstDash val="solid"/>
          </a:ln>
        </p:spPr>
      </p:sp>
      <p:sp>
        <p:nvSpPr>
          <p:cNvPr id="12" name="Shape 9"/>
          <p:cNvSpPr/>
          <p:nvPr/>
        </p:nvSpPr>
        <p:spPr>
          <a:xfrm>
            <a:off x="6241316" y="1957839"/>
            <a:ext cx="388729" cy="388739"/>
          </a:xfrm>
          <a:prstGeom prst="roundRect">
            <a:avLst>
              <a:gd name="adj" fmla="val 19599895"/>
            </a:avLst>
          </a:prstGeom>
          <a:solidFill>
            <a:srgbClr val="86A786"/>
          </a:solidFill>
          <a:ln/>
        </p:spPr>
      </p:sp>
      <p:pic>
        <p:nvPicPr>
          <p:cNvPr id="13"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48172" y="2064697"/>
            <a:ext cx="174918" cy="174923"/>
          </a:xfrm>
          <a:prstGeom prst="rect">
            <a:avLst/>
          </a:prstGeom>
        </p:spPr>
      </p:pic>
      <p:sp>
        <p:nvSpPr>
          <p:cNvPr id="14" name="Text 10"/>
          <p:cNvSpPr/>
          <p:nvPr/>
        </p:nvSpPr>
        <p:spPr>
          <a:xfrm>
            <a:off x="6241316" y="2417618"/>
            <a:ext cx="1619706" cy="202505"/>
          </a:xfrm>
          <a:prstGeom prst="rect">
            <a:avLst/>
          </a:prstGeom>
          <a:noFill/>
          <a:ln/>
        </p:spPr>
        <p:txBody>
          <a:bodyPr wrap="none" lIns="0" tIns="0" rIns="0" bIns="0" rtlCol="0" anchor="t"/>
          <a:lstStyle/>
          <a:p>
            <a:pPr marL="0" indent="0" algn="l">
              <a:lnSpc>
                <a:spcPct val="104000"/>
              </a:lnSpc>
              <a:buNone/>
            </a:pPr>
            <a:r>
              <a:rPr lang="zh-CN" altLang="en-US" b="1" dirty="0">
                <a:solidFill>
                  <a:srgbClr val="004600"/>
                </a:solidFill>
                <a:latin typeface="Nunito Sans Bold" pitchFamily="34" charset="0"/>
                <a:ea typeface="Nunito Sans Bold" pitchFamily="34" charset="-122"/>
                <a:cs typeface="Nunito Sans Bold" pitchFamily="34" charset="-120"/>
              </a:rPr>
              <a:t>針具及尖銳物管理</a:t>
            </a:r>
            <a:endParaRPr lang="zh-CN" dirty="0"/>
          </a:p>
        </p:txBody>
      </p:sp>
      <p:sp>
        <p:nvSpPr>
          <p:cNvPr id="15" name="Shape 11"/>
          <p:cNvSpPr/>
          <p:nvPr/>
        </p:nvSpPr>
        <p:spPr>
          <a:xfrm>
            <a:off x="1484789" y="2827094"/>
            <a:ext cx="4549562" cy="934145"/>
          </a:xfrm>
          <a:prstGeom prst="roundRect">
            <a:avLst>
              <a:gd name="adj" fmla="val 5826"/>
            </a:avLst>
          </a:prstGeom>
          <a:solidFill>
            <a:srgbClr val="E1EAE1"/>
          </a:solidFill>
          <a:ln w="6350">
            <a:solidFill>
              <a:srgbClr val="C7D0C7"/>
            </a:solidFill>
            <a:prstDash val="solid"/>
          </a:ln>
        </p:spPr>
      </p:sp>
      <p:sp>
        <p:nvSpPr>
          <p:cNvPr id="16" name="Shape 12"/>
          <p:cNvSpPr/>
          <p:nvPr/>
        </p:nvSpPr>
        <p:spPr>
          <a:xfrm>
            <a:off x="1620715" y="2963024"/>
            <a:ext cx="388729" cy="388739"/>
          </a:xfrm>
          <a:prstGeom prst="roundRect">
            <a:avLst>
              <a:gd name="adj" fmla="val 19599895"/>
            </a:avLst>
          </a:prstGeom>
          <a:solidFill>
            <a:srgbClr val="86A786"/>
          </a:solidFill>
          <a:ln/>
        </p:spPr>
      </p:sp>
      <p:pic>
        <p:nvPicPr>
          <p:cNvPr id="17"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727571" y="3069882"/>
            <a:ext cx="174918" cy="174923"/>
          </a:xfrm>
          <a:prstGeom prst="rect">
            <a:avLst/>
          </a:prstGeom>
        </p:spPr>
      </p:pic>
      <p:sp>
        <p:nvSpPr>
          <p:cNvPr id="18" name="Text 13"/>
          <p:cNvSpPr/>
          <p:nvPr/>
        </p:nvSpPr>
        <p:spPr>
          <a:xfrm>
            <a:off x="1620715" y="3422803"/>
            <a:ext cx="1619706" cy="202505"/>
          </a:xfrm>
          <a:prstGeom prst="rect">
            <a:avLst/>
          </a:prstGeom>
          <a:noFill/>
          <a:ln/>
        </p:spPr>
        <p:txBody>
          <a:bodyPr wrap="none" lIns="0" tIns="0" rIns="0" bIns="0" rtlCol="0" anchor="t"/>
          <a:lstStyle/>
          <a:p>
            <a:pPr marL="0" indent="0" algn="l">
              <a:lnSpc>
                <a:spcPct val="104000"/>
              </a:lnSpc>
              <a:buNone/>
            </a:pPr>
            <a:r>
              <a:rPr lang="zh-CN" altLang="en-US" b="1" dirty="0">
                <a:solidFill>
                  <a:srgbClr val="004600"/>
                </a:solidFill>
                <a:latin typeface="Nunito Sans Bold" pitchFamily="34" charset="0"/>
                <a:ea typeface="Nunito Sans Bold" pitchFamily="34" charset="-122"/>
                <a:cs typeface="Nunito Sans Bold" pitchFamily="34" charset="-120"/>
              </a:rPr>
              <a:t>化學品與SDS使用</a:t>
            </a:r>
            <a:endParaRPr lang="zh-CN" dirty="0"/>
          </a:p>
        </p:txBody>
      </p:sp>
      <p:sp>
        <p:nvSpPr>
          <p:cNvPr id="19" name="Shape 14"/>
          <p:cNvSpPr/>
          <p:nvPr/>
        </p:nvSpPr>
        <p:spPr>
          <a:xfrm>
            <a:off x="6105390" y="2827094"/>
            <a:ext cx="4549661" cy="934145"/>
          </a:xfrm>
          <a:prstGeom prst="roundRect">
            <a:avLst>
              <a:gd name="adj" fmla="val 5826"/>
            </a:avLst>
          </a:prstGeom>
          <a:solidFill>
            <a:srgbClr val="E1EAE1"/>
          </a:solidFill>
          <a:ln w="6350">
            <a:solidFill>
              <a:srgbClr val="C7D0C7"/>
            </a:solidFill>
            <a:prstDash val="solid"/>
          </a:ln>
        </p:spPr>
      </p:sp>
      <p:sp>
        <p:nvSpPr>
          <p:cNvPr id="20" name="Shape 15"/>
          <p:cNvSpPr/>
          <p:nvPr/>
        </p:nvSpPr>
        <p:spPr>
          <a:xfrm>
            <a:off x="6241316" y="2963024"/>
            <a:ext cx="388729" cy="388739"/>
          </a:xfrm>
          <a:prstGeom prst="roundRect">
            <a:avLst>
              <a:gd name="adj" fmla="val 19599895"/>
            </a:avLst>
          </a:prstGeom>
          <a:solidFill>
            <a:srgbClr val="86A786"/>
          </a:solidFill>
          <a:ln/>
        </p:spPr>
      </p:sp>
      <p:pic>
        <p:nvPicPr>
          <p:cNvPr id="21"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348172" y="3069882"/>
            <a:ext cx="174918" cy="174923"/>
          </a:xfrm>
          <a:prstGeom prst="rect">
            <a:avLst/>
          </a:prstGeom>
        </p:spPr>
      </p:pic>
      <p:sp>
        <p:nvSpPr>
          <p:cNvPr id="22" name="Text 16"/>
          <p:cNvSpPr/>
          <p:nvPr/>
        </p:nvSpPr>
        <p:spPr>
          <a:xfrm>
            <a:off x="6241316" y="3422803"/>
            <a:ext cx="1781230" cy="202505"/>
          </a:xfrm>
          <a:prstGeom prst="rect">
            <a:avLst/>
          </a:prstGeom>
          <a:noFill/>
          <a:ln/>
        </p:spPr>
        <p:txBody>
          <a:bodyPr wrap="none" lIns="0" tIns="0" rIns="0" bIns="0" rtlCol="0" anchor="t"/>
          <a:lstStyle/>
          <a:p>
            <a:pPr marL="0" indent="0" algn="l">
              <a:lnSpc>
                <a:spcPct val="104000"/>
              </a:lnSpc>
              <a:buNone/>
            </a:pPr>
            <a:r>
              <a:rPr lang="zh-CN" altLang="en-US" b="1" dirty="0">
                <a:solidFill>
                  <a:srgbClr val="004600"/>
                </a:solidFill>
                <a:latin typeface="Nunito Sans Bold" pitchFamily="34" charset="0"/>
                <a:ea typeface="Nunito Sans Bold" pitchFamily="34" charset="-122"/>
                <a:cs typeface="Nunito Sans Bold" pitchFamily="34" charset="-120"/>
              </a:rPr>
              <a:t>廢液與感染性廢棄物處理</a:t>
            </a:r>
            <a:endParaRPr lang="zh-CN" dirty="0"/>
          </a:p>
        </p:txBody>
      </p:sp>
      <p:sp>
        <p:nvSpPr>
          <p:cNvPr id="23" name="Shape 17"/>
          <p:cNvSpPr/>
          <p:nvPr/>
        </p:nvSpPr>
        <p:spPr>
          <a:xfrm>
            <a:off x="1510667" y="3909913"/>
            <a:ext cx="4549562" cy="934145"/>
          </a:xfrm>
          <a:prstGeom prst="roundRect">
            <a:avLst>
              <a:gd name="adj" fmla="val 5826"/>
            </a:avLst>
          </a:prstGeom>
          <a:solidFill>
            <a:srgbClr val="E1EAE1"/>
          </a:solidFill>
          <a:ln w="6350">
            <a:solidFill>
              <a:srgbClr val="C7D0C7"/>
            </a:solidFill>
            <a:prstDash val="solid"/>
          </a:ln>
        </p:spPr>
      </p:sp>
      <p:sp>
        <p:nvSpPr>
          <p:cNvPr id="24" name="Shape 18"/>
          <p:cNvSpPr/>
          <p:nvPr/>
        </p:nvSpPr>
        <p:spPr>
          <a:xfrm>
            <a:off x="1620715" y="3968209"/>
            <a:ext cx="388729" cy="388739"/>
          </a:xfrm>
          <a:prstGeom prst="roundRect">
            <a:avLst>
              <a:gd name="adj" fmla="val 19599895"/>
            </a:avLst>
          </a:prstGeom>
          <a:solidFill>
            <a:srgbClr val="86A786"/>
          </a:solidFill>
          <a:ln/>
        </p:spPr>
      </p:sp>
      <p:pic>
        <p:nvPicPr>
          <p:cNvPr id="25" name="Image 4" descr="preencoded.png"/>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727571" y="4075068"/>
            <a:ext cx="174918" cy="174923"/>
          </a:xfrm>
          <a:prstGeom prst="rect">
            <a:avLst/>
          </a:prstGeom>
        </p:spPr>
      </p:pic>
      <p:sp>
        <p:nvSpPr>
          <p:cNvPr id="26" name="Text 19"/>
          <p:cNvSpPr/>
          <p:nvPr/>
        </p:nvSpPr>
        <p:spPr>
          <a:xfrm>
            <a:off x="1620715" y="4427989"/>
            <a:ext cx="1619706" cy="202505"/>
          </a:xfrm>
          <a:prstGeom prst="rect">
            <a:avLst/>
          </a:prstGeom>
          <a:noFill/>
          <a:ln/>
        </p:spPr>
        <p:txBody>
          <a:bodyPr wrap="none" lIns="0" tIns="0" rIns="0" bIns="0" rtlCol="0" anchor="t"/>
          <a:lstStyle/>
          <a:p>
            <a:pPr marL="0" indent="0" algn="l">
              <a:lnSpc>
                <a:spcPct val="104000"/>
              </a:lnSpc>
              <a:buNone/>
            </a:pPr>
            <a:r>
              <a:rPr lang="zh-CN" altLang="en-US" b="1" dirty="0">
                <a:solidFill>
                  <a:srgbClr val="004600"/>
                </a:solidFill>
                <a:latin typeface="Nunito Sans Bold" pitchFamily="34" charset="0"/>
                <a:ea typeface="Nunito Sans Bold" pitchFamily="34" charset="-122"/>
                <a:cs typeface="Nunito Sans Bold" pitchFamily="34" charset="-120"/>
              </a:rPr>
              <a:t>PPE穿戴規定</a:t>
            </a:r>
            <a:endParaRPr lang="zh-CN" dirty="0"/>
          </a:p>
        </p:txBody>
      </p:sp>
      <p:sp>
        <p:nvSpPr>
          <p:cNvPr id="27" name="Shape 20"/>
          <p:cNvSpPr/>
          <p:nvPr/>
        </p:nvSpPr>
        <p:spPr>
          <a:xfrm>
            <a:off x="6131268" y="3909913"/>
            <a:ext cx="4549661" cy="934145"/>
          </a:xfrm>
          <a:prstGeom prst="roundRect">
            <a:avLst>
              <a:gd name="adj" fmla="val 5826"/>
            </a:avLst>
          </a:prstGeom>
          <a:solidFill>
            <a:srgbClr val="E1EAE1"/>
          </a:solidFill>
          <a:ln w="6350">
            <a:solidFill>
              <a:srgbClr val="C7D0C7"/>
            </a:solidFill>
            <a:prstDash val="solid"/>
          </a:ln>
        </p:spPr>
      </p:sp>
      <p:sp>
        <p:nvSpPr>
          <p:cNvPr id="28" name="Shape 21"/>
          <p:cNvSpPr/>
          <p:nvPr/>
        </p:nvSpPr>
        <p:spPr>
          <a:xfrm>
            <a:off x="6241316" y="3968209"/>
            <a:ext cx="388729" cy="388739"/>
          </a:xfrm>
          <a:prstGeom prst="roundRect">
            <a:avLst>
              <a:gd name="adj" fmla="val 19599895"/>
            </a:avLst>
          </a:prstGeom>
          <a:solidFill>
            <a:srgbClr val="86A786"/>
          </a:solidFill>
          <a:ln/>
        </p:spPr>
      </p:sp>
      <p:pic>
        <p:nvPicPr>
          <p:cNvPr id="29" name="Image 5"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348172" y="4075068"/>
            <a:ext cx="174918" cy="174923"/>
          </a:xfrm>
          <a:prstGeom prst="rect">
            <a:avLst/>
          </a:prstGeom>
        </p:spPr>
      </p:pic>
      <p:sp>
        <p:nvSpPr>
          <p:cNvPr id="30" name="Text 22"/>
          <p:cNvSpPr/>
          <p:nvPr/>
        </p:nvSpPr>
        <p:spPr>
          <a:xfrm>
            <a:off x="6241316" y="4427989"/>
            <a:ext cx="1619706" cy="202505"/>
          </a:xfrm>
          <a:prstGeom prst="rect">
            <a:avLst/>
          </a:prstGeom>
          <a:noFill/>
          <a:ln/>
        </p:spPr>
        <p:txBody>
          <a:bodyPr wrap="none" lIns="0" tIns="0" rIns="0" bIns="0" rtlCol="0" anchor="t"/>
          <a:lstStyle/>
          <a:p>
            <a:pPr marL="0" indent="0" algn="l">
              <a:lnSpc>
                <a:spcPct val="104000"/>
              </a:lnSpc>
              <a:buNone/>
            </a:pPr>
            <a:r>
              <a:rPr lang="zh-CN" altLang="en-US" b="1" dirty="0">
                <a:solidFill>
                  <a:srgbClr val="004600"/>
                </a:solidFill>
                <a:latin typeface="Nunito Sans Bold" pitchFamily="34" charset="0"/>
                <a:ea typeface="Nunito Sans Bold" pitchFamily="34" charset="-122"/>
                <a:cs typeface="Nunito Sans Bold" pitchFamily="34" charset="-120"/>
              </a:rPr>
              <a:t>緊急應變與逃生程序</a:t>
            </a:r>
            <a:endParaRPr lang="zh-CN" dirty="0"/>
          </a:p>
        </p:txBody>
      </p:sp>
      <p:sp>
        <p:nvSpPr>
          <p:cNvPr id="31" name="Text 23"/>
          <p:cNvSpPr/>
          <p:nvPr/>
        </p:nvSpPr>
        <p:spPr>
          <a:xfrm>
            <a:off x="1510667" y="4923929"/>
            <a:ext cx="9779847" cy="160437"/>
          </a:xfrm>
          <a:prstGeom prst="rect">
            <a:avLst/>
          </a:prstGeom>
          <a:noFill/>
          <a:ln/>
        </p:spPr>
        <p:txBody>
          <a:bodyPr wrap="none" lIns="0" tIns="0" rIns="0" bIns="0" rtlCol="0" anchor="t"/>
          <a:lstStyle/>
          <a:p>
            <a:pPr marL="0" indent="0" algn="l">
              <a:lnSpc>
                <a:spcPct val="103000"/>
              </a:lnSpc>
              <a:buNone/>
            </a:pPr>
            <a:r>
              <a:rPr lang="zh-CN" altLang="en-US" sz="1400" dirty="0">
                <a:solidFill>
                  <a:srgbClr val="004600"/>
                </a:solidFill>
                <a:latin typeface="Nunito Sans" pitchFamily="34" charset="0"/>
                <a:ea typeface="Nunito Sans" pitchFamily="34" charset="-122"/>
                <a:cs typeface="Nunito Sans" pitchFamily="34" charset="-120"/>
              </a:rPr>
              <a:t>並願遵守實驗室安全規範，若有違反，願接受校規及相關法令之處理。</a:t>
            </a:r>
            <a:endParaRPr lang="zh-CN" sz="1400" dirty="0"/>
          </a:p>
        </p:txBody>
      </p:sp>
      <p:sp>
        <p:nvSpPr>
          <p:cNvPr id="32" name="Text 24"/>
          <p:cNvSpPr/>
          <p:nvPr/>
        </p:nvSpPr>
        <p:spPr>
          <a:xfrm>
            <a:off x="1510667" y="5262638"/>
            <a:ext cx="4427030" cy="384770"/>
          </a:xfrm>
          <a:prstGeom prst="rect">
            <a:avLst/>
          </a:prstGeom>
          <a:noFill/>
          <a:ln/>
        </p:spPr>
        <p:txBody>
          <a:bodyPr wrap="square" lIns="0" tIns="0" rIns="0" bIns="0" rtlCol="0" anchor="t"/>
          <a:lstStyle/>
          <a:p>
            <a:pPr marL="0" indent="0" algn="l">
              <a:lnSpc>
                <a:spcPct val="103000"/>
              </a:lnSpc>
              <a:buNone/>
            </a:pPr>
            <a:r>
              <a:rPr lang="zh-CN" altLang="en-US" sz="1000" b="1" dirty="0">
                <a:solidFill>
                  <a:srgbClr val="004600"/>
                </a:solidFill>
                <a:latin typeface="Nunito Sans" pitchFamily="34" charset="0"/>
                <a:ea typeface="Nunito Sans" pitchFamily="34" charset="-122"/>
                <a:cs typeface="Nunito Sans" pitchFamily="34" charset="-120"/>
              </a:rPr>
              <a:t>學生簽名：</a:t>
            </a:r>
            <a:r>
              <a:rPr lang="zh-CN" altLang="en-US" sz="1000" dirty="0">
                <a:solidFill>
                  <a:srgbClr val="004600"/>
                </a:solidFill>
                <a:latin typeface="Nunito Sans" pitchFamily="34" charset="0"/>
                <a:ea typeface="Nunito Sans" pitchFamily="34" charset="-122"/>
                <a:cs typeface="Nunito Sans" pitchFamily="34" charset="-120"/>
              </a:rPr>
              <a:t>＿＿＿＿＿＿＿＿＿＿＿＿</a:t>
            </a:r>
            <a:endParaRPr lang="zh-CN" sz="1000" dirty="0"/>
          </a:p>
          <a:p>
            <a:pPr marL="0" indent="0" algn="l">
              <a:lnSpc>
                <a:spcPct val="103000"/>
              </a:lnSpc>
              <a:buNone/>
            </a:pPr>
            <a:r>
              <a:rPr lang="zh-CN" altLang="en-US" sz="1000" b="1" dirty="0">
                <a:solidFill>
                  <a:srgbClr val="004600"/>
                </a:solidFill>
                <a:latin typeface="Nunito Sans" pitchFamily="34" charset="0"/>
                <a:ea typeface="Nunito Sans" pitchFamily="34" charset="-122"/>
                <a:cs typeface="Nunito Sans" pitchFamily="34" charset="-120"/>
              </a:rPr>
              <a:t>學號：</a:t>
            </a:r>
            <a:r>
              <a:rPr lang="zh-CN" altLang="en-US" sz="1000" dirty="0">
                <a:solidFill>
                  <a:srgbClr val="004600"/>
                </a:solidFill>
                <a:latin typeface="Nunito Sans" pitchFamily="34" charset="0"/>
                <a:ea typeface="Nunito Sans" pitchFamily="34" charset="-122"/>
                <a:cs typeface="Nunito Sans" pitchFamily="34" charset="-120"/>
              </a:rPr>
              <a:t>＿＿＿＿＿＿＿＿＿＿＿＿＿＿</a:t>
            </a:r>
            <a:endParaRPr lang="zh-CN" sz="1000" dirty="0"/>
          </a:p>
        </p:txBody>
      </p:sp>
      <p:sp>
        <p:nvSpPr>
          <p:cNvPr id="33" name="Text 25"/>
          <p:cNvSpPr/>
          <p:nvPr/>
        </p:nvSpPr>
        <p:spPr>
          <a:xfrm>
            <a:off x="6260150" y="5254012"/>
            <a:ext cx="4427030" cy="384770"/>
          </a:xfrm>
          <a:prstGeom prst="rect">
            <a:avLst/>
          </a:prstGeom>
          <a:noFill/>
          <a:ln/>
        </p:spPr>
        <p:txBody>
          <a:bodyPr wrap="square" lIns="0" tIns="0" rIns="0" bIns="0" rtlCol="0" anchor="t"/>
          <a:lstStyle/>
          <a:p>
            <a:pPr marL="0" indent="0" algn="l">
              <a:lnSpc>
                <a:spcPct val="103000"/>
              </a:lnSpc>
              <a:buNone/>
            </a:pPr>
            <a:r>
              <a:rPr lang="zh-CN" altLang="en-US" sz="1000" b="1" dirty="0">
                <a:solidFill>
                  <a:srgbClr val="004600"/>
                </a:solidFill>
                <a:latin typeface="Nunito Sans" pitchFamily="34" charset="0"/>
                <a:ea typeface="Nunito Sans" pitchFamily="34" charset="-122"/>
                <a:cs typeface="Nunito Sans" pitchFamily="34" charset="-120"/>
              </a:rPr>
              <a:t>日期：</a:t>
            </a:r>
            <a:r>
              <a:rPr lang="zh-CN" altLang="en-US" sz="1000" dirty="0">
                <a:solidFill>
                  <a:srgbClr val="004600"/>
                </a:solidFill>
                <a:latin typeface="Nunito Sans" pitchFamily="34" charset="0"/>
                <a:ea typeface="Nunito Sans" pitchFamily="34" charset="-122"/>
                <a:cs typeface="Nunito Sans" pitchFamily="34" charset="-120"/>
              </a:rPr>
              <a:t>＿＿＿年＿＿＿月＿＿＿日</a:t>
            </a:r>
            <a:endParaRPr lang="zh-CN" sz="1000" dirty="0"/>
          </a:p>
          <a:p>
            <a:pPr marL="0" indent="0" algn="l">
              <a:lnSpc>
                <a:spcPct val="103000"/>
              </a:lnSpc>
              <a:buNone/>
            </a:pPr>
            <a:r>
              <a:rPr lang="zh-CN" altLang="en-US" sz="1000" b="1" dirty="0">
                <a:solidFill>
                  <a:srgbClr val="004600"/>
                </a:solidFill>
                <a:latin typeface="Nunito Sans" pitchFamily="34" charset="0"/>
                <a:ea typeface="Nunito Sans" pitchFamily="34" charset="-122"/>
                <a:cs typeface="Nunito Sans" pitchFamily="34" charset="-120"/>
              </a:rPr>
              <a:t>課程班級：</a:t>
            </a:r>
            <a:r>
              <a:rPr lang="zh-CN" altLang="en-US" sz="1000" dirty="0">
                <a:solidFill>
                  <a:srgbClr val="004600"/>
                </a:solidFill>
                <a:latin typeface="Nunito Sans" pitchFamily="34" charset="0"/>
                <a:ea typeface="Nunito Sans" pitchFamily="34" charset="-122"/>
                <a:cs typeface="Nunito Sans" pitchFamily="34" charset="-120"/>
              </a:rPr>
              <a:t>＿＿＿＿＿＿＿＿＿＿＿＿</a:t>
            </a:r>
            <a:endParaRPr lang="zh-CN" sz="1000" dirty="0"/>
          </a:p>
        </p:txBody>
      </p:sp>
      <p:sp>
        <p:nvSpPr>
          <p:cNvPr id="34" name="Shape 26"/>
          <p:cNvSpPr/>
          <p:nvPr/>
        </p:nvSpPr>
        <p:spPr>
          <a:xfrm>
            <a:off x="1510667" y="5756672"/>
            <a:ext cx="9261442" cy="534529"/>
          </a:xfrm>
          <a:prstGeom prst="roundRect">
            <a:avLst>
              <a:gd name="adj" fmla="val 15343"/>
            </a:avLst>
          </a:prstGeom>
          <a:solidFill>
            <a:srgbClr val="B6FCB8"/>
          </a:solidFill>
          <a:ln/>
        </p:spPr>
        <p:txBody>
          <a:bodyPr/>
          <a:lstStyle/>
          <a:p>
            <a:endParaRPr lang="zh-TW" altLang="en-US" dirty="0"/>
          </a:p>
        </p:txBody>
      </p:sp>
      <p:pic>
        <p:nvPicPr>
          <p:cNvPr id="35" name="Image 6" descr="preencoded.png"/>
          <p:cNvPicPr>
            <a:picLocks noChangeAspect="1"/>
          </p:cNvPicPr>
          <p:nvPr/>
        </p:nvPicPr>
        <p:blipFill>
          <a:blip r:embed="rId15"/>
          <a:stretch>
            <a:fillRect/>
          </a:stretch>
        </p:blipFill>
        <p:spPr>
          <a:xfrm>
            <a:off x="1640243" y="5919490"/>
            <a:ext cx="161921" cy="129580"/>
          </a:xfrm>
          <a:prstGeom prst="rect">
            <a:avLst/>
          </a:prstGeom>
        </p:spPr>
      </p:pic>
      <p:sp>
        <p:nvSpPr>
          <p:cNvPr id="36" name="Text 27"/>
          <p:cNvSpPr/>
          <p:nvPr/>
        </p:nvSpPr>
        <p:spPr>
          <a:xfrm>
            <a:off x="1931741" y="5852914"/>
            <a:ext cx="9229196" cy="160437"/>
          </a:xfrm>
          <a:prstGeom prst="rect">
            <a:avLst/>
          </a:prstGeom>
          <a:noFill/>
          <a:ln/>
        </p:spPr>
        <p:txBody>
          <a:bodyPr wrap="none" lIns="0" tIns="0" rIns="0" bIns="0" rtlCol="0" anchor="t"/>
          <a:lstStyle/>
          <a:p>
            <a:pPr marL="0" indent="0" algn="l">
              <a:lnSpc>
                <a:spcPct val="103000"/>
              </a:lnSpc>
              <a:buNone/>
            </a:pPr>
            <a:r>
              <a:rPr lang="zh-CN" altLang="en-US" dirty="0">
                <a:solidFill>
                  <a:srgbClr val="000000"/>
                </a:solidFill>
                <a:latin typeface="Nunito Sans" pitchFamily="34" charset="0"/>
                <a:ea typeface="Nunito Sans" pitchFamily="34" charset="-122"/>
                <a:cs typeface="Nunito Sans" pitchFamily="34" charset="-120"/>
              </a:rPr>
              <a:t>完成簽署即代表您已正式承諾遵守亞洲大學實驗室安全規範。</a:t>
            </a:r>
            <a:r>
              <a:rPr lang="en-US" altLang="zh-TW" dirty="0">
                <a:solidFill>
                  <a:srgbClr val="000000"/>
                </a:solidFill>
                <a:latin typeface="Nunito Sans" pitchFamily="34" charset="0"/>
                <a:ea typeface="Nunito Sans" pitchFamily="34" charset="-122"/>
                <a:cs typeface="Nunito Sans" pitchFamily="34" charset="-120"/>
              </a:rPr>
              <a:t>(</a:t>
            </a:r>
            <a:r>
              <a:rPr lang="zh-TW" altLang="en-US" dirty="0">
                <a:solidFill>
                  <a:srgbClr val="000000"/>
                </a:solidFill>
                <a:latin typeface="Nunito Sans" pitchFamily="34" charset="0"/>
                <a:ea typeface="Nunito Sans" pitchFamily="34" charset="-122"/>
                <a:cs typeface="Nunito Sans" pitchFamily="34" charset="-120"/>
              </a:rPr>
              <a:t>另行準備，並完成簽署</a:t>
            </a:r>
            <a:r>
              <a:rPr lang="en-US" altLang="zh-TW" dirty="0">
                <a:solidFill>
                  <a:srgbClr val="000000"/>
                </a:solidFill>
                <a:latin typeface="Nunito Sans" pitchFamily="34" charset="0"/>
                <a:ea typeface="Nunito Sans" pitchFamily="34" charset="-122"/>
                <a:cs typeface="Nunito Sans" pitchFamily="34" charset="-120"/>
              </a:rPr>
              <a:t>)</a:t>
            </a:r>
            <a:endParaRPr lang="zh-CN"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回顧">
  <a:themeElements>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回顧">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回顧">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4.xml><?xml version="1.0" encoding="utf-8"?>
<a:theme xmlns:a="http://schemas.openxmlformats.org/drawingml/2006/main" name="1_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佈景主題">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237</TotalTime>
  <Words>2877</Words>
  <Application>Microsoft Office PowerPoint</Application>
  <PresentationFormat>寬螢幕</PresentationFormat>
  <Paragraphs>271</Paragraphs>
  <Slides>30</Slides>
  <Notes>17</Notes>
  <HiddenSlides>0</HiddenSlides>
  <MMClips>0</MMClips>
  <ScaleCrop>false</ScaleCrop>
  <HeadingPairs>
    <vt:vector size="8" baseType="variant">
      <vt:variant>
        <vt:lpstr>使用字型</vt:lpstr>
      </vt:variant>
      <vt:variant>
        <vt:i4>12</vt:i4>
      </vt:variant>
      <vt:variant>
        <vt:lpstr>佈景主題</vt:lpstr>
      </vt:variant>
      <vt:variant>
        <vt:i4>6</vt:i4>
      </vt:variant>
      <vt:variant>
        <vt:lpstr>內嵌 OLE 伺服程式</vt:lpstr>
      </vt:variant>
      <vt:variant>
        <vt:i4>1</vt:i4>
      </vt:variant>
      <vt:variant>
        <vt:lpstr>投影片標題</vt:lpstr>
      </vt:variant>
      <vt:variant>
        <vt:i4>30</vt:i4>
      </vt:variant>
    </vt:vector>
  </HeadingPairs>
  <TitlesOfParts>
    <vt:vector size="49" baseType="lpstr">
      <vt:lpstr>Nunito Sans Light</vt:lpstr>
      <vt:lpstr>微軟正黑體</vt:lpstr>
      <vt:lpstr>Nunito Sans</vt:lpstr>
      <vt:lpstr>Palatino Linotype</vt:lpstr>
      <vt:lpstr>Calibri</vt:lpstr>
      <vt:lpstr>Calibri Light</vt:lpstr>
      <vt:lpstr>Nunito Sans Bold</vt:lpstr>
      <vt:lpstr>Wingdings 2</vt:lpstr>
      <vt:lpstr>新細明體</vt:lpstr>
      <vt:lpstr>標楷體</vt:lpstr>
      <vt:lpstr>Aptos</vt:lpstr>
      <vt:lpstr>Arial</vt:lpstr>
      <vt:lpstr>Office Theme</vt:lpstr>
      <vt:lpstr>Office 佈景主題</vt:lpstr>
      <vt:lpstr>回顧</vt:lpstr>
      <vt:lpstr>1_預設簡報設計</vt:lpstr>
      <vt:lpstr>預設簡報設計</vt:lpstr>
      <vt:lpstr>2_預設簡報設計</vt:lpstr>
      <vt:lpstr>工作表</vt:lpstr>
      <vt:lpstr>PowerPoint 簡報</vt:lpstr>
      <vt:lpstr>PowerPoint 簡報</vt:lpstr>
      <vt:lpstr>PowerPoint 簡報</vt:lpstr>
      <vt:lpstr>PowerPoint 簡報</vt:lpstr>
      <vt:lpstr>PowerPoint 簡報</vt:lpstr>
      <vt:lpstr>PowerPoint 簡報</vt:lpstr>
      <vt:lpstr>實驗室內管理  注意事項</vt:lpstr>
      <vt:lpstr>實驗室內管理  注意事項</vt:lpstr>
      <vt:lpstr>危害通識資料建置完整， 定期檢核避免疏漏</vt:lpstr>
      <vt:lpstr>PowerPoint 簡報</vt:lpstr>
      <vt:lpstr>PowerPoint 簡報</vt:lpstr>
      <vt:lpstr>實驗用鋼瓶應固定</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實驗時應有的穿著</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USER</dc:creator>
  <cp:lastModifiedBy>林駿憑</cp:lastModifiedBy>
  <cp:revision>42</cp:revision>
  <dcterms:created xsi:type="dcterms:W3CDTF">2026-06-18T02:26:45Z</dcterms:created>
  <dcterms:modified xsi:type="dcterms:W3CDTF">2026-07-23T01:46:35Z</dcterms:modified>
</cp:coreProperties>
</file>